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1" r:id="rId3"/>
    <p:sldId id="284" r:id="rId4"/>
    <p:sldId id="285" r:id="rId5"/>
    <p:sldId id="286" r:id="rId6"/>
    <p:sldId id="288" r:id="rId7"/>
    <p:sldId id="298" r:id="rId8"/>
    <p:sldId id="299" r:id="rId9"/>
    <p:sldId id="300" r:id="rId10"/>
    <p:sldId id="301" r:id="rId11"/>
    <p:sldId id="302" r:id="rId12"/>
    <p:sldId id="262" r:id="rId13"/>
    <p:sldId id="263" r:id="rId14"/>
    <p:sldId id="267" r:id="rId15"/>
    <p:sldId id="303" r:id="rId16"/>
    <p:sldId id="259" r:id="rId17"/>
    <p:sldId id="270" r:id="rId18"/>
    <p:sldId id="304" r:id="rId19"/>
    <p:sldId id="305" r:id="rId20"/>
    <p:sldId id="306" r:id="rId21"/>
    <p:sldId id="307" r:id="rId22"/>
    <p:sldId id="308" r:id="rId23"/>
    <p:sldId id="275"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674" y="-1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314E9E-8538-4EB3-800C-FF5F38BFE603}" type="doc">
      <dgm:prSet loTypeId="urn:microsoft.com/office/officeart/2005/8/layout/arrow2" loCatId="process" qsTypeId="urn:microsoft.com/office/officeart/2005/8/quickstyle/simple1" qsCatId="simple" csTypeId="urn:microsoft.com/office/officeart/2005/8/colors/accent6_2" csCatId="accent6" phldr="1"/>
      <dgm:spPr/>
      <dgm:t>
        <a:bodyPr/>
        <a:lstStyle/>
        <a:p>
          <a:endParaRPr lang="en-US"/>
        </a:p>
      </dgm:t>
    </dgm:pt>
    <dgm:pt modelId="{3E29363D-E848-44F7-A580-016F4105F961}">
      <dgm:prSet phldrT="[Text]" custT="1"/>
      <dgm:spPr/>
      <dgm:t>
        <a:bodyPr/>
        <a:lstStyle/>
        <a:p>
          <a:r>
            <a:rPr lang="en-US" sz="1100" b="1" dirty="0" smtClean="0">
              <a:latin typeface="Cambria" pitchFamily="18" charset="0"/>
            </a:rPr>
            <a:t>Search Product Description</a:t>
          </a:r>
          <a:endParaRPr lang="en-US" sz="1100" b="1" dirty="0"/>
        </a:p>
      </dgm:t>
    </dgm:pt>
    <dgm:pt modelId="{BFEC9491-B84C-4CBC-847E-7FB848E95310}" type="parTrans" cxnId="{89D0035B-393D-4EA2-BAC7-AA585A59332C}">
      <dgm:prSet/>
      <dgm:spPr/>
      <dgm:t>
        <a:bodyPr/>
        <a:lstStyle/>
        <a:p>
          <a:endParaRPr lang="en-US"/>
        </a:p>
      </dgm:t>
    </dgm:pt>
    <dgm:pt modelId="{BEC4DC93-E7FE-47F8-B205-CAA979E34D6B}" type="sibTrans" cxnId="{89D0035B-393D-4EA2-BAC7-AA585A59332C}">
      <dgm:prSet/>
      <dgm:spPr/>
      <dgm:t>
        <a:bodyPr/>
        <a:lstStyle/>
        <a:p>
          <a:endParaRPr lang="en-US"/>
        </a:p>
      </dgm:t>
    </dgm:pt>
    <dgm:pt modelId="{74410ED5-3B0B-4110-9B33-8281CBACF5FE}">
      <dgm:prSet phldrT="[Text]" custT="1"/>
      <dgm:spPr/>
      <dgm:t>
        <a:bodyPr/>
        <a:lstStyle/>
        <a:p>
          <a:endParaRPr lang="en-US" sz="1100" b="1" dirty="0" smtClean="0">
            <a:latin typeface="Cambria" pitchFamily="18" charset="0"/>
          </a:endParaRPr>
        </a:p>
        <a:p>
          <a:r>
            <a:rPr lang="en-US" sz="1100" b="1" dirty="0" smtClean="0">
              <a:latin typeface="Cambria" pitchFamily="18" charset="0"/>
            </a:rPr>
            <a:t>Select ITC HS code</a:t>
          </a:r>
          <a:endParaRPr lang="en-US" sz="1100" b="1" dirty="0">
            <a:latin typeface="Cambria" pitchFamily="18" charset="0"/>
          </a:endParaRPr>
        </a:p>
      </dgm:t>
    </dgm:pt>
    <dgm:pt modelId="{3E6854C6-53DB-4806-9630-780E12EE9408}" type="parTrans" cxnId="{65C5ED6B-F304-4A2A-BB5F-8104F0C360BA}">
      <dgm:prSet/>
      <dgm:spPr/>
      <dgm:t>
        <a:bodyPr/>
        <a:lstStyle/>
        <a:p>
          <a:endParaRPr lang="en-US"/>
        </a:p>
      </dgm:t>
    </dgm:pt>
    <dgm:pt modelId="{44395B15-384C-4B8F-A5ED-7608325DF46F}" type="sibTrans" cxnId="{65C5ED6B-F304-4A2A-BB5F-8104F0C360BA}">
      <dgm:prSet/>
      <dgm:spPr/>
      <dgm:t>
        <a:bodyPr/>
        <a:lstStyle/>
        <a:p>
          <a:endParaRPr lang="en-US"/>
        </a:p>
      </dgm:t>
    </dgm:pt>
    <dgm:pt modelId="{C6A57A01-CB83-417B-A208-2C77CC8B7D0F}">
      <dgm:prSet phldrT="[Text]" custT="1"/>
      <dgm:spPr/>
      <dgm:t>
        <a:bodyPr/>
        <a:lstStyle/>
        <a:p>
          <a:endParaRPr lang="en-US" sz="1800" b="1" dirty="0" smtClean="0">
            <a:latin typeface="Cambria" pitchFamily="18" charset="0"/>
          </a:endParaRPr>
        </a:p>
        <a:p>
          <a:r>
            <a:rPr lang="en-US" sz="1000" b="1" dirty="0" smtClean="0">
              <a:latin typeface="Cambria" pitchFamily="18" charset="0"/>
            </a:rPr>
            <a:t>Select Country of interest for Export or Import</a:t>
          </a:r>
          <a:endParaRPr lang="en-US" sz="1000" b="1" dirty="0">
            <a:latin typeface="Cambria" pitchFamily="18" charset="0"/>
          </a:endParaRPr>
        </a:p>
      </dgm:t>
    </dgm:pt>
    <dgm:pt modelId="{5F417126-329D-48B4-A67C-8C25A29CC60A}" type="parTrans" cxnId="{93EC0E5F-6AB3-443F-8062-9FCBE8E8EBDD}">
      <dgm:prSet/>
      <dgm:spPr/>
      <dgm:t>
        <a:bodyPr/>
        <a:lstStyle/>
        <a:p>
          <a:endParaRPr lang="en-US"/>
        </a:p>
      </dgm:t>
    </dgm:pt>
    <dgm:pt modelId="{B89BB984-ED16-4260-9A19-35A196D4232B}" type="sibTrans" cxnId="{93EC0E5F-6AB3-443F-8062-9FCBE8E8EBDD}">
      <dgm:prSet/>
      <dgm:spPr/>
      <dgm:t>
        <a:bodyPr/>
        <a:lstStyle/>
        <a:p>
          <a:endParaRPr lang="en-US"/>
        </a:p>
      </dgm:t>
    </dgm:pt>
    <dgm:pt modelId="{B45679AD-CD7F-4C2B-897A-CC2248E3AF84}">
      <dgm:prSet phldrT="[Text]" custT="1"/>
      <dgm:spPr/>
      <dgm:t>
        <a:bodyPr/>
        <a:lstStyle/>
        <a:p>
          <a:endParaRPr lang="en-US" sz="1800" b="1" dirty="0" smtClean="0">
            <a:latin typeface="Cambria" pitchFamily="18" charset="0"/>
          </a:endParaRPr>
        </a:p>
        <a:p>
          <a:endParaRPr lang="en-US" sz="1800" b="1" dirty="0" smtClean="0">
            <a:latin typeface="Cambria" pitchFamily="18" charset="0"/>
          </a:endParaRPr>
        </a:p>
        <a:p>
          <a:r>
            <a:rPr lang="en-US" sz="1000" b="1" dirty="0" smtClean="0">
              <a:latin typeface="Cambria" pitchFamily="18" charset="0"/>
            </a:rPr>
            <a:t>Select corresponding ITC HS code of the importing country</a:t>
          </a:r>
        </a:p>
        <a:p>
          <a:endParaRPr lang="en-US" sz="1000" b="1" dirty="0">
            <a:latin typeface="Cambria" pitchFamily="18" charset="0"/>
          </a:endParaRPr>
        </a:p>
      </dgm:t>
    </dgm:pt>
    <dgm:pt modelId="{F90BA6A4-AF33-49E4-A4C4-1C22D99E5EB7}" type="parTrans" cxnId="{56F99996-F8EA-4E0B-85DB-3EECB94E046B}">
      <dgm:prSet/>
      <dgm:spPr/>
      <dgm:t>
        <a:bodyPr/>
        <a:lstStyle/>
        <a:p>
          <a:endParaRPr lang="en-US"/>
        </a:p>
      </dgm:t>
    </dgm:pt>
    <dgm:pt modelId="{1F271896-F6FB-4806-8B27-4DBF290E7D84}" type="sibTrans" cxnId="{56F99996-F8EA-4E0B-85DB-3EECB94E046B}">
      <dgm:prSet/>
      <dgm:spPr/>
      <dgm:t>
        <a:bodyPr/>
        <a:lstStyle/>
        <a:p>
          <a:endParaRPr lang="en-US"/>
        </a:p>
      </dgm:t>
    </dgm:pt>
    <dgm:pt modelId="{E5C8E99B-E32A-46F4-A653-64D26354A508}" type="pres">
      <dgm:prSet presAssocID="{07314E9E-8538-4EB3-800C-FF5F38BFE603}" presName="arrowDiagram" presStyleCnt="0">
        <dgm:presLayoutVars>
          <dgm:chMax val="5"/>
          <dgm:dir/>
          <dgm:resizeHandles val="exact"/>
        </dgm:presLayoutVars>
      </dgm:prSet>
      <dgm:spPr/>
      <dgm:t>
        <a:bodyPr/>
        <a:lstStyle/>
        <a:p>
          <a:endParaRPr lang="en-US"/>
        </a:p>
      </dgm:t>
    </dgm:pt>
    <dgm:pt modelId="{D7F291D4-6DFD-4891-8620-751EEB75EAD2}" type="pres">
      <dgm:prSet presAssocID="{07314E9E-8538-4EB3-800C-FF5F38BFE603}" presName="arrow" presStyleLbl="bgShp" presStyleIdx="0" presStyleCnt="1" custAng="20845527" custScaleX="86618" custScaleY="81358" custLinFactNeighborX="4071" custLinFactNeighborY="-13027"/>
      <dgm:spPr>
        <a:solidFill>
          <a:srgbClr val="00B050"/>
        </a:solidFill>
      </dgm:spPr>
    </dgm:pt>
    <dgm:pt modelId="{A4448CC2-C50E-4C22-B2BB-0BB1C57346E3}" type="pres">
      <dgm:prSet presAssocID="{07314E9E-8538-4EB3-800C-FF5F38BFE603}" presName="arrowDiagram4" presStyleCnt="0"/>
      <dgm:spPr/>
    </dgm:pt>
    <dgm:pt modelId="{301D0E60-BB79-4196-A677-90309E43B84E}" type="pres">
      <dgm:prSet presAssocID="{3E29363D-E848-44F7-A580-016F4105F961}" presName="bullet4a" presStyleLbl="node1" presStyleIdx="0" presStyleCnt="4" custLinFactX="172485" custLinFactY="100000" custLinFactNeighborX="200000" custLinFactNeighborY="115018"/>
      <dgm:spPr/>
    </dgm:pt>
    <dgm:pt modelId="{57230C43-B2C1-427E-929E-F6BF24065CD2}" type="pres">
      <dgm:prSet presAssocID="{3E29363D-E848-44F7-A580-016F4105F961}" presName="textBox4a" presStyleLbl="revTx" presStyleIdx="0" presStyleCnt="4" custLinFactNeighborX="48350" custLinFactNeighborY="36157">
        <dgm:presLayoutVars>
          <dgm:bulletEnabled val="1"/>
        </dgm:presLayoutVars>
      </dgm:prSet>
      <dgm:spPr/>
      <dgm:t>
        <a:bodyPr/>
        <a:lstStyle/>
        <a:p>
          <a:endParaRPr lang="en-US"/>
        </a:p>
      </dgm:t>
    </dgm:pt>
    <dgm:pt modelId="{74343C60-1261-47CD-A218-8714097EA037}" type="pres">
      <dgm:prSet presAssocID="{74410ED5-3B0B-4110-9B33-8281CBACF5FE}" presName="bullet4b" presStyleLbl="node1" presStyleIdx="1" presStyleCnt="4" custLinFactNeighborX="19052" custLinFactNeighborY="55633"/>
      <dgm:spPr/>
    </dgm:pt>
    <dgm:pt modelId="{A6C80994-44ED-4ECB-A020-6A35E495C9F5}" type="pres">
      <dgm:prSet presAssocID="{74410ED5-3B0B-4110-9B33-8281CBACF5FE}" presName="textBox4b" presStyleLbl="revTx" presStyleIdx="1" presStyleCnt="4" custScaleY="51847" custLinFactNeighborY="-23288">
        <dgm:presLayoutVars>
          <dgm:bulletEnabled val="1"/>
        </dgm:presLayoutVars>
      </dgm:prSet>
      <dgm:spPr/>
      <dgm:t>
        <a:bodyPr/>
        <a:lstStyle/>
        <a:p>
          <a:endParaRPr lang="en-US"/>
        </a:p>
      </dgm:t>
    </dgm:pt>
    <dgm:pt modelId="{2CB63B06-75E0-44B6-89FB-9666138169F7}" type="pres">
      <dgm:prSet presAssocID="{C6A57A01-CB83-417B-A208-2C77CC8B7D0F}" presName="bullet4c" presStyleLbl="node1" presStyleIdx="2" presStyleCnt="4" custLinFactNeighborX="-83505" custLinFactNeighborY="-29338"/>
      <dgm:spPr/>
    </dgm:pt>
    <dgm:pt modelId="{62A0204D-FDF2-468F-AE67-4E7DA40D9D9F}" type="pres">
      <dgm:prSet presAssocID="{C6A57A01-CB83-417B-A208-2C77CC8B7D0F}" presName="textBox4c" presStyleLbl="revTx" presStyleIdx="2" presStyleCnt="4" custScaleX="92352" custScaleY="75450" custLinFactNeighborX="-26198" custLinFactNeighborY="-26914">
        <dgm:presLayoutVars>
          <dgm:bulletEnabled val="1"/>
        </dgm:presLayoutVars>
      </dgm:prSet>
      <dgm:spPr/>
      <dgm:t>
        <a:bodyPr/>
        <a:lstStyle/>
        <a:p>
          <a:endParaRPr lang="en-US"/>
        </a:p>
      </dgm:t>
    </dgm:pt>
    <dgm:pt modelId="{FC80EA28-EB55-4506-A343-A19FAE334CCD}" type="pres">
      <dgm:prSet presAssocID="{B45679AD-CD7F-4C2B-897A-CC2248E3AF84}" presName="bullet4d" presStyleLbl="node1" presStyleIdx="3" presStyleCnt="4" custLinFactY="-5788" custLinFactNeighborX="-96521" custLinFactNeighborY="-100000"/>
      <dgm:spPr/>
    </dgm:pt>
    <dgm:pt modelId="{A4BD4DE1-A606-4130-AA3F-33E717CBCE85}" type="pres">
      <dgm:prSet presAssocID="{B45679AD-CD7F-4C2B-897A-CC2248E3AF84}" presName="textBox4d" presStyleLbl="revTx" presStyleIdx="3" presStyleCnt="4" custScaleX="129163" custLinFactNeighborX="-11581" custLinFactNeighborY="-34385">
        <dgm:presLayoutVars>
          <dgm:bulletEnabled val="1"/>
        </dgm:presLayoutVars>
      </dgm:prSet>
      <dgm:spPr/>
      <dgm:t>
        <a:bodyPr/>
        <a:lstStyle/>
        <a:p>
          <a:endParaRPr lang="en-US"/>
        </a:p>
      </dgm:t>
    </dgm:pt>
  </dgm:ptLst>
  <dgm:cxnLst>
    <dgm:cxn modelId="{65C5ED6B-F304-4A2A-BB5F-8104F0C360BA}" srcId="{07314E9E-8538-4EB3-800C-FF5F38BFE603}" destId="{74410ED5-3B0B-4110-9B33-8281CBACF5FE}" srcOrd="1" destOrd="0" parTransId="{3E6854C6-53DB-4806-9630-780E12EE9408}" sibTransId="{44395B15-384C-4B8F-A5ED-7608325DF46F}"/>
    <dgm:cxn modelId="{93EC0E5F-6AB3-443F-8062-9FCBE8E8EBDD}" srcId="{07314E9E-8538-4EB3-800C-FF5F38BFE603}" destId="{C6A57A01-CB83-417B-A208-2C77CC8B7D0F}" srcOrd="2" destOrd="0" parTransId="{5F417126-329D-48B4-A67C-8C25A29CC60A}" sibTransId="{B89BB984-ED16-4260-9A19-35A196D4232B}"/>
    <dgm:cxn modelId="{755A03CD-1B2E-4E4A-9F66-B3EA87DC9662}" type="presOf" srcId="{C6A57A01-CB83-417B-A208-2C77CC8B7D0F}" destId="{62A0204D-FDF2-468F-AE67-4E7DA40D9D9F}" srcOrd="0" destOrd="0" presId="urn:microsoft.com/office/officeart/2005/8/layout/arrow2"/>
    <dgm:cxn modelId="{56F99996-F8EA-4E0B-85DB-3EECB94E046B}" srcId="{07314E9E-8538-4EB3-800C-FF5F38BFE603}" destId="{B45679AD-CD7F-4C2B-897A-CC2248E3AF84}" srcOrd="3" destOrd="0" parTransId="{F90BA6A4-AF33-49E4-A4C4-1C22D99E5EB7}" sibTransId="{1F271896-F6FB-4806-8B27-4DBF290E7D84}"/>
    <dgm:cxn modelId="{896BF0BC-54C4-4E4A-B79F-370001800A96}" type="presOf" srcId="{B45679AD-CD7F-4C2B-897A-CC2248E3AF84}" destId="{A4BD4DE1-A606-4130-AA3F-33E717CBCE85}" srcOrd="0" destOrd="0" presId="urn:microsoft.com/office/officeart/2005/8/layout/arrow2"/>
    <dgm:cxn modelId="{94CA1161-9530-403A-B240-46F9A822019D}" type="presOf" srcId="{07314E9E-8538-4EB3-800C-FF5F38BFE603}" destId="{E5C8E99B-E32A-46F4-A653-64D26354A508}" srcOrd="0" destOrd="0" presId="urn:microsoft.com/office/officeart/2005/8/layout/arrow2"/>
    <dgm:cxn modelId="{D0C4A62B-B9CF-47B5-9D09-24723F106E80}" type="presOf" srcId="{74410ED5-3B0B-4110-9B33-8281CBACF5FE}" destId="{A6C80994-44ED-4ECB-A020-6A35E495C9F5}" srcOrd="0" destOrd="0" presId="urn:microsoft.com/office/officeart/2005/8/layout/arrow2"/>
    <dgm:cxn modelId="{89D0035B-393D-4EA2-BAC7-AA585A59332C}" srcId="{07314E9E-8538-4EB3-800C-FF5F38BFE603}" destId="{3E29363D-E848-44F7-A580-016F4105F961}" srcOrd="0" destOrd="0" parTransId="{BFEC9491-B84C-4CBC-847E-7FB848E95310}" sibTransId="{BEC4DC93-E7FE-47F8-B205-CAA979E34D6B}"/>
    <dgm:cxn modelId="{AAC20FB7-3958-4946-9D8F-4147AC08D2B6}" type="presOf" srcId="{3E29363D-E848-44F7-A580-016F4105F961}" destId="{57230C43-B2C1-427E-929E-F6BF24065CD2}" srcOrd="0" destOrd="0" presId="urn:microsoft.com/office/officeart/2005/8/layout/arrow2"/>
    <dgm:cxn modelId="{668FD389-CC4B-45C1-8E90-77F6625A1D77}" type="presParOf" srcId="{E5C8E99B-E32A-46F4-A653-64D26354A508}" destId="{D7F291D4-6DFD-4891-8620-751EEB75EAD2}" srcOrd="0" destOrd="0" presId="urn:microsoft.com/office/officeart/2005/8/layout/arrow2"/>
    <dgm:cxn modelId="{C3B85E66-34F4-4BF8-8432-DFE948B43DCA}" type="presParOf" srcId="{E5C8E99B-E32A-46F4-A653-64D26354A508}" destId="{A4448CC2-C50E-4C22-B2BB-0BB1C57346E3}" srcOrd="1" destOrd="0" presId="urn:microsoft.com/office/officeart/2005/8/layout/arrow2"/>
    <dgm:cxn modelId="{95A61561-D800-4FD3-A675-490709E525EC}" type="presParOf" srcId="{A4448CC2-C50E-4C22-B2BB-0BB1C57346E3}" destId="{301D0E60-BB79-4196-A677-90309E43B84E}" srcOrd="0" destOrd="0" presId="urn:microsoft.com/office/officeart/2005/8/layout/arrow2"/>
    <dgm:cxn modelId="{23A17895-1AE8-4904-A5FC-4C763383290A}" type="presParOf" srcId="{A4448CC2-C50E-4C22-B2BB-0BB1C57346E3}" destId="{57230C43-B2C1-427E-929E-F6BF24065CD2}" srcOrd="1" destOrd="0" presId="urn:microsoft.com/office/officeart/2005/8/layout/arrow2"/>
    <dgm:cxn modelId="{AFA61CD9-A782-457F-9B90-ED4CC3A900D3}" type="presParOf" srcId="{A4448CC2-C50E-4C22-B2BB-0BB1C57346E3}" destId="{74343C60-1261-47CD-A218-8714097EA037}" srcOrd="2" destOrd="0" presId="urn:microsoft.com/office/officeart/2005/8/layout/arrow2"/>
    <dgm:cxn modelId="{35A8134A-11E6-4FBB-AFB7-74A56C169B29}" type="presParOf" srcId="{A4448CC2-C50E-4C22-B2BB-0BB1C57346E3}" destId="{A6C80994-44ED-4ECB-A020-6A35E495C9F5}" srcOrd="3" destOrd="0" presId="urn:microsoft.com/office/officeart/2005/8/layout/arrow2"/>
    <dgm:cxn modelId="{7ACBF5C0-E709-4FF3-9EEC-303D0A9A18BB}" type="presParOf" srcId="{A4448CC2-C50E-4C22-B2BB-0BB1C57346E3}" destId="{2CB63B06-75E0-44B6-89FB-9666138169F7}" srcOrd="4" destOrd="0" presId="urn:microsoft.com/office/officeart/2005/8/layout/arrow2"/>
    <dgm:cxn modelId="{C29E7A15-B3A9-4A4D-9FF4-359C3E3789E9}" type="presParOf" srcId="{A4448CC2-C50E-4C22-B2BB-0BB1C57346E3}" destId="{62A0204D-FDF2-468F-AE67-4E7DA40D9D9F}" srcOrd="5" destOrd="0" presId="urn:microsoft.com/office/officeart/2005/8/layout/arrow2"/>
    <dgm:cxn modelId="{3500011C-8F59-4C3D-91A4-F35BE64CCB41}" type="presParOf" srcId="{A4448CC2-C50E-4C22-B2BB-0BB1C57346E3}" destId="{FC80EA28-EB55-4506-A343-A19FAE334CCD}" srcOrd="6" destOrd="0" presId="urn:microsoft.com/office/officeart/2005/8/layout/arrow2"/>
    <dgm:cxn modelId="{DF1CA8F4-7CC9-4111-9C0F-A5BB68A0C8E9}" type="presParOf" srcId="{A4448CC2-C50E-4C22-B2BB-0BB1C57346E3}" destId="{A4BD4DE1-A606-4130-AA3F-33E717CBCE85}" srcOrd="7" destOrd="0" presId="urn:microsoft.com/office/officeart/2005/8/layout/arrow2"/>
  </dgm:cxnLst>
  <dgm:bg/>
  <dgm:whole>
    <a:ln cmpd="sn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F291D4-6DFD-4891-8620-751EEB75EAD2}">
      <dsp:nvSpPr>
        <dsp:cNvPr id="0" name=""/>
        <dsp:cNvSpPr/>
      </dsp:nvSpPr>
      <dsp:spPr>
        <a:xfrm rot="20845527">
          <a:off x="467178" y="672803"/>
          <a:ext cx="4554201" cy="2673525"/>
        </a:xfrm>
        <a:prstGeom prst="swooshArrow">
          <a:avLst>
            <a:gd name="adj1" fmla="val 25000"/>
            <a:gd name="adj2" fmla="val 25000"/>
          </a:avLst>
        </a:prstGeom>
        <a:solidFill>
          <a:srgbClr val="00B050"/>
        </a:solidFill>
        <a:ln>
          <a:noFill/>
        </a:ln>
        <a:effectLst/>
      </dsp:spPr>
      <dsp:style>
        <a:lnRef idx="0">
          <a:scrgbClr r="0" g="0" b="0"/>
        </a:lnRef>
        <a:fillRef idx="1">
          <a:scrgbClr r="0" g="0" b="0"/>
        </a:fillRef>
        <a:effectRef idx="0">
          <a:scrgbClr r="0" g="0" b="0"/>
        </a:effectRef>
        <a:fontRef idx="minor"/>
      </dsp:style>
    </dsp:sp>
    <dsp:sp modelId="{301D0E60-BB79-4196-A677-90309E43B84E}">
      <dsp:nvSpPr>
        <dsp:cNvPr id="0" name=""/>
        <dsp:cNvSpPr/>
      </dsp:nvSpPr>
      <dsp:spPr>
        <a:xfrm>
          <a:off x="869671" y="3498170"/>
          <a:ext cx="120929" cy="120929"/>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230C43-B2C1-427E-929E-F6BF24065CD2}">
      <dsp:nvSpPr>
        <dsp:cNvPr id="0" name=""/>
        <dsp:cNvSpPr/>
      </dsp:nvSpPr>
      <dsp:spPr>
        <a:xfrm>
          <a:off x="914399" y="3581397"/>
          <a:ext cx="899083" cy="782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78" tIns="0" rIns="0" bIns="0" numCol="1" spcCol="1270" anchor="t" anchorCtr="0">
          <a:noAutofit/>
        </a:bodyPr>
        <a:lstStyle/>
        <a:p>
          <a:pPr lvl="0" algn="l" defTabSz="488950">
            <a:lnSpc>
              <a:spcPct val="90000"/>
            </a:lnSpc>
            <a:spcBef>
              <a:spcPct val="0"/>
            </a:spcBef>
            <a:spcAft>
              <a:spcPct val="35000"/>
            </a:spcAft>
          </a:pPr>
          <a:r>
            <a:rPr lang="en-US" sz="1100" b="1" kern="1200" dirty="0" smtClean="0">
              <a:latin typeface="Cambria" pitchFamily="18" charset="0"/>
            </a:rPr>
            <a:t>Search Product Description</a:t>
          </a:r>
          <a:endParaRPr lang="en-US" sz="1100" b="1" kern="1200" dirty="0"/>
        </a:p>
      </dsp:txBody>
      <dsp:txXfrm>
        <a:off x="914399" y="3581397"/>
        <a:ext cx="899083" cy="782097"/>
      </dsp:txXfrm>
    </dsp:sp>
    <dsp:sp modelId="{74343C60-1261-47CD-A218-8714097EA037}">
      <dsp:nvSpPr>
        <dsp:cNvPr id="0" name=""/>
        <dsp:cNvSpPr/>
      </dsp:nvSpPr>
      <dsp:spPr>
        <a:xfrm>
          <a:off x="1313688" y="2590800"/>
          <a:ext cx="210312" cy="210312"/>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C80994-44ED-4ECB-A020-6A35E495C9F5}">
      <dsp:nvSpPr>
        <dsp:cNvPr id="0" name=""/>
        <dsp:cNvSpPr/>
      </dsp:nvSpPr>
      <dsp:spPr>
        <a:xfrm>
          <a:off x="1378776" y="2590794"/>
          <a:ext cx="1104138" cy="778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440" tIns="0" rIns="0" bIns="0" numCol="1" spcCol="1270" anchor="t" anchorCtr="0">
          <a:noAutofit/>
        </a:bodyPr>
        <a:lstStyle/>
        <a:p>
          <a:pPr lvl="0" algn="l" defTabSz="488950">
            <a:lnSpc>
              <a:spcPct val="90000"/>
            </a:lnSpc>
            <a:spcBef>
              <a:spcPct val="0"/>
            </a:spcBef>
            <a:spcAft>
              <a:spcPct val="35000"/>
            </a:spcAft>
          </a:pPr>
          <a:endParaRPr lang="en-US" sz="1100" b="1" kern="1200" dirty="0" smtClean="0">
            <a:latin typeface="Cambria" pitchFamily="18" charset="0"/>
          </a:endParaRPr>
        </a:p>
        <a:p>
          <a:pPr lvl="0" algn="l" defTabSz="488950">
            <a:lnSpc>
              <a:spcPct val="90000"/>
            </a:lnSpc>
            <a:spcBef>
              <a:spcPct val="0"/>
            </a:spcBef>
            <a:spcAft>
              <a:spcPct val="35000"/>
            </a:spcAft>
          </a:pPr>
          <a:r>
            <a:rPr lang="en-US" sz="1100" b="1" kern="1200" dirty="0" smtClean="0">
              <a:latin typeface="Cambria" pitchFamily="18" charset="0"/>
            </a:rPr>
            <a:t>Select ITC HS code</a:t>
          </a:r>
          <a:endParaRPr lang="en-US" sz="1100" b="1" kern="1200" dirty="0">
            <a:latin typeface="Cambria" pitchFamily="18" charset="0"/>
          </a:endParaRPr>
        </a:p>
      </dsp:txBody>
      <dsp:txXfrm>
        <a:off x="1378776" y="2590794"/>
        <a:ext cx="1104138" cy="778617"/>
      </dsp:txXfrm>
    </dsp:sp>
    <dsp:sp modelId="{2CB63B06-75E0-44B6-89FB-9666138169F7}">
      <dsp:nvSpPr>
        <dsp:cNvPr id="0" name=""/>
        <dsp:cNvSpPr/>
      </dsp:nvSpPr>
      <dsp:spPr>
        <a:xfrm>
          <a:off x="2131915" y="1828801"/>
          <a:ext cx="278663" cy="278663"/>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A0204D-FDF2-468F-AE67-4E7DA40D9D9F}">
      <dsp:nvSpPr>
        <dsp:cNvPr id="0" name=""/>
        <dsp:cNvSpPr/>
      </dsp:nvSpPr>
      <dsp:spPr>
        <a:xfrm>
          <a:off x="2256905" y="1752594"/>
          <a:ext cx="1019693" cy="1532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658" tIns="0" rIns="0" bIns="0" numCol="1" spcCol="1270" anchor="t" anchorCtr="0">
          <a:noAutofit/>
        </a:bodyPr>
        <a:lstStyle/>
        <a:p>
          <a:pPr lvl="0" algn="l" defTabSz="800100">
            <a:lnSpc>
              <a:spcPct val="90000"/>
            </a:lnSpc>
            <a:spcBef>
              <a:spcPct val="0"/>
            </a:spcBef>
            <a:spcAft>
              <a:spcPct val="35000"/>
            </a:spcAft>
          </a:pPr>
          <a:endParaRPr lang="en-US" sz="1800" b="1" kern="1200" dirty="0" smtClean="0">
            <a:latin typeface="Cambria" pitchFamily="18" charset="0"/>
          </a:endParaRPr>
        </a:p>
        <a:p>
          <a:pPr lvl="0" algn="l" defTabSz="800100">
            <a:lnSpc>
              <a:spcPct val="90000"/>
            </a:lnSpc>
            <a:spcBef>
              <a:spcPct val="0"/>
            </a:spcBef>
            <a:spcAft>
              <a:spcPct val="35000"/>
            </a:spcAft>
          </a:pPr>
          <a:r>
            <a:rPr lang="en-US" sz="1000" b="1" kern="1200" dirty="0" smtClean="0">
              <a:latin typeface="Cambria" pitchFamily="18" charset="0"/>
            </a:rPr>
            <a:t>Select Country of interest for Export or Import</a:t>
          </a:r>
          <a:endParaRPr lang="en-US" sz="1000" b="1" kern="1200" dirty="0">
            <a:latin typeface="Cambria" pitchFamily="18" charset="0"/>
          </a:endParaRPr>
        </a:p>
      </dsp:txBody>
      <dsp:txXfrm>
        <a:off x="2256905" y="1752594"/>
        <a:ext cx="1019693" cy="1532257"/>
      </dsp:txXfrm>
    </dsp:sp>
    <dsp:sp modelId="{FC80EA28-EB55-4506-A343-A19FAE334CCD}">
      <dsp:nvSpPr>
        <dsp:cNvPr id="0" name=""/>
        <dsp:cNvSpPr/>
      </dsp:nvSpPr>
      <dsp:spPr>
        <a:xfrm>
          <a:off x="3192559" y="1142998"/>
          <a:ext cx="373303" cy="373303"/>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BD4DE1-A606-4130-AA3F-33E717CBCE85}">
      <dsp:nvSpPr>
        <dsp:cNvPr id="0" name=""/>
        <dsp:cNvSpPr/>
      </dsp:nvSpPr>
      <dsp:spPr>
        <a:xfrm>
          <a:off x="3450658" y="914398"/>
          <a:ext cx="1426137" cy="2356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7806" tIns="0" rIns="0" bIns="0" numCol="1" spcCol="1270" anchor="t" anchorCtr="0">
          <a:noAutofit/>
        </a:bodyPr>
        <a:lstStyle/>
        <a:p>
          <a:pPr lvl="0" algn="l" defTabSz="800100">
            <a:lnSpc>
              <a:spcPct val="90000"/>
            </a:lnSpc>
            <a:spcBef>
              <a:spcPct val="0"/>
            </a:spcBef>
            <a:spcAft>
              <a:spcPct val="35000"/>
            </a:spcAft>
          </a:pPr>
          <a:endParaRPr lang="en-US" sz="1800" b="1" kern="1200" dirty="0" smtClean="0">
            <a:latin typeface="Cambria" pitchFamily="18" charset="0"/>
          </a:endParaRPr>
        </a:p>
        <a:p>
          <a:pPr lvl="0" algn="l" defTabSz="800100">
            <a:lnSpc>
              <a:spcPct val="90000"/>
            </a:lnSpc>
            <a:spcBef>
              <a:spcPct val="0"/>
            </a:spcBef>
            <a:spcAft>
              <a:spcPct val="35000"/>
            </a:spcAft>
          </a:pPr>
          <a:endParaRPr lang="en-US" sz="1800" b="1" kern="1200" dirty="0" smtClean="0">
            <a:latin typeface="Cambria" pitchFamily="18" charset="0"/>
          </a:endParaRPr>
        </a:p>
        <a:p>
          <a:pPr lvl="0" algn="l" defTabSz="800100">
            <a:lnSpc>
              <a:spcPct val="90000"/>
            </a:lnSpc>
            <a:spcBef>
              <a:spcPct val="0"/>
            </a:spcBef>
            <a:spcAft>
              <a:spcPct val="35000"/>
            </a:spcAft>
          </a:pPr>
          <a:r>
            <a:rPr lang="en-US" sz="1000" b="1" kern="1200" dirty="0" smtClean="0">
              <a:latin typeface="Cambria" pitchFamily="18" charset="0"/>
            </a:rPr>
            <a:t>Select corresponding ITC HS code of the importing country</a:t>
          </a:r>
        </a:p>
        <a:p>
          <a:pPr lvl="0" algn="l" defTabSz="800100">
            <a:lnSpc>
              <a:spcPct val="90000"/>
            </a:lnSpc>
            <a:spcBef>
              <a:spcPct val="0"/>
            </a:spcBef>
            <a:spcAft>
              <a:spcPct val="35000"/>
            </a:spcAft>
          </a:pPr>
          <a:endParaRPr lang="en-US" sz="1000" b="1" kern="1200" dirty="0">
            <a:latin typeface="Cambria" pitchFamily="18" charset="0"/>
          </a:endParaRPr>
        </a:p>
      </dsp:txBody>
      <dsp:txXfrm>
        <a:off x="3450658" y="914398"/>
        <a:ext cx="1426137" cy="2356151"/>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extLst/>
          </a:lstStyle>
          <a:p>
            <a:pPr>
              <a:defRPr/>
            </a:pPr>
            <a:fld id="{94B88580-A21A-4CF4-9A73-23483F82ABDC}" type="datetimeFigureOut">
              <a:rPr lang="en-US"/>
              <a:pPr>
                <a:defRPr/>
              </a:pPr>
              <a:t>2/8/2021</a:t>
            </a:fld>
            <a:endParaRPr lang="en-US"/>
          </a:p>
        </p:txBody>
      </p:sp>
      <p:sp>
        <p:nvSpPr>
          <p:cNvPr id="7" name="Footer Placeholder 19"/>
          <p:cNvSpPr>
            <a:spLocks noGrp="1"/>
          </p:cNvSpPr>
          <p:nvPr>
            <p:ph type="ftr" sz="quarter" idx="11"/>
          </p:nvPr>
        </p:nvSpPr>
        <p:spPr/>
        <p:txBody>
          <a:bodyPr/>
          <a:lstStyle>
            <a:lvl1pPr>
              <a:defRPr/>
            </a:lvl1pPr>
            <a:extLst/>
          </a:lstStyle>
          <a:p>
            <a:pPr>
              <a:defRPr/>
            </a:pPr>
            <a:endParaRPr lang="en-US"/>
          </a:p>
        </p:txBody>
      </p:sp>
      <p:sp>
        <p:nvSpPr>
          <p:cNvPr id="8" name="Slide Number Placeholder 9"/>
          <p:cNvSpPr>
            <a:spLocks noGrp="1"/>
          </p:cNvSpPr>
          <p:nvPr>
            <p:ph type="sldNum" sz="quarter" idx="12"/>
          </p:nvPr>
        </p:nvSpPr>
        <p:spPr/>
        <p:txBody>
          <a:bodyPr/>
          <a:lstStyle>
            <a:lvl1pPr>
              <a:defRPr/>
            </a:lvl1pPr>
            <a:extLst/>
          </a:lstStyle>
          <a:p>
            <a:pPr>
              <a:defRPr/>
            </a:pPr>
            <a:fld id="{7A57622D-7A00-4FE3-89CA-3165B0D2400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22EEB959-6963-4C8F-ADF2-E8C0EB4D3F3F}" type="datetimeFigureOut">
              <a:rPr lang="en-US"/>
              <a:pPr>
                <a:defRPr/>
              </a:pPr>
              <a:t>2/8/2021</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18DEEA57-0606-4C64-AA51-7FB317F2296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795100F4-1197-49F5-ABEF-1540F184EF5E}" type="datetimeFigureOut">
              <a:rPr lang="en-US"/>
              <a:pPr>
                <a:defRPr/>
              </a:pPr>
              <a:t>2/8/2021</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65404810-143E-4736-B90F-6BF805DC616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F36D876F-5F5F-445F-8353-7B198D8B8623}" type="datetimeFigureOut">
              <a:rPr lang="en-US"/>
              <a:pPr>
                <a:defRPr/>
              </a:pPr>
              <a:t>2/8/2021</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D7E10EBD-FF5B-430A-B1DB-4E20970E0AE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7" name="Oval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extLst/>
          </a:lstStyle>
          <a:p>
            <a:pPr>
              <a:defRPr/>
            </a:pPr>
            <a:fld id="{3078A010-138F-4100-B1E6-70D6B38F8E49}" type="datetimeFigureOut">
              <a:rPr lang="en-US"/>
              <a:pPr>
                <a:defRPr/>
              </a:pPr>
              <a:t>2/8/2021</a:t>
            </a:fld>
            <a:endParaRPr lang="en-US"/>
          </a:p>
        </p:txBody>
      </p:sp>
      <p:sp>
        <p:nvSpPr>
          <p:cNvPr id="9" name="Footer Placeholder 4"/>
          <p:cNvSpPr>
            <a:spLocks noGrp="1"/>
          </p:cNvSpPr>
          <p:nvPr>
            <p:ph type="ftr" sz="quarter" idx="11"/>
          </p:nvPr>
        </p:nvSpPr>
        <p:spPr/>
        <p:txBody>
          <a:bodyPr/>
          <a:lstStyle>
            <a:lvl1pPr>
              <a:defRPr/>
            </a:lvl1pPr>
            <a:extLst/>
          </a:lstStyle>
          <a:p>
            <a:pPr>
              <a:defRPr/>
            </a:pPr>
            <a:endParaRPr lang="en-US"/>
          </a:p>
        </p:txBody>
      </p:sp>
      <p:sp>
        <p:nvSpPr>
          <p:cNvPr id="10" name="Slide Number Placeholder 5"/>
          <p:cNvSpPr>
            <a:spLocks noGrp="1"/>
          </p:cNvSpPr>
          <p:nvPr>
            <p:ph type="sldNum" sz="quarter" idx="12"/>
          </p:nvPr>
        </p:nvSpPr>
        <p:spPr/>
        <p:txBody>
          <a:bodyPr/>
          <a:lstStyle>
            <a:lvl1pPr>
              <a:defRPr/>
            </a:lvl1pPr>
            <a:extLst/>
          </a:lstStyle>
          <a:p>
            <a:pPr>
              <a:defRPr/>
            </a:pPr>
            <a:fld id="{F9290F22-A2E5-43B3-94E0-AC1DCBC95F5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32CECB06-BD25-4208-B23B-E9DEEAB6E2F7}" type="datetimeFigureOut">
              <a:rPr lang="en-US"/>
              <a:pPr>
                <a:defRPr/>
              </a:pPr>
              <a:t>2/8/2021</a:t>
            </a:fld>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305773E4-C0D3-4CF2-A376-AF9B7053851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A503134C-4851-4EDA-9BC9-37C5C6812F05}" type="datetimeFigureOut">
              <a:rPr lang="en-US"/>
              <a:pPr>
                <a:defRPr/>
              </a:pPr>
              <a:t>2/8/2021</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DDCD9581-7343-4543-881B-963A3AF415E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1F27646B-9169-4A59-9FC9-B2BBFB065E09}" type="datetimeFigureOut">
              <a:rPr lang="en-US"/>
              <a:pPr>
                <a:defRPr/>
              </a:pPr>
              <a:t>2/8/2021</a:t>
            </a:fld>
            <a:endParaRPr lang="en-US"/>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pPr>
              <a:defRPr/>
            </a:pPr>
            <a:fld id="{EB529245-FDD2-451F-8440-BE5F9064A88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Rectangle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4" name="Date Placeholder 1"/>
          <p:cNvSpPr>
            <a:spLocks noGrp="1"/>
          </p:cNvSpPr>
          <p:nvPr>
            <p:ph type="dt" sz="half" idx="10"/>
          </p:nvPr>
        </p:nvSpPr>
        <p:spPr/>
        <p:txBody>
          <a:bodyPr/>
          <a:lstStyle>
            <a:lvl1pPr>
              <a:defRPr/>
            </a:lvl1pPr>
            <a:extLst/>
          </a:lstStyle>
          <a:p>
            <a:pPr>
              <a:defRPr/>
            </a:pPr>
            <a:fld id="{933BC3F3-FFC7-4321-94A9-50FFE81CB85B}" type="datetimeFigureOut">
              <a:rPr lang="en-US"/>
              <a:pPr>
                <a:defRPr/>
              </a:pPr>
              <a:t>2/8/2021</a:t>
            </a:fld>
            <a:endParaRPr lang="en-US"/>
          </a:p>
        </p:txBody>
      </p:sp>
      <p:sp>
        <p:nvSpPr>
          <p:cNvPr id="5" name="Footer Placeholder 2"/>
          <p:cNvSpPr>
            <a:spLocks noGrp="1"/>
          </p:cNvSpPr>
          <p:nvPr>
            <p:ph type="ftr" sz="quarter" idx="11"/>
          </p:nvPr>
        </p:nvSpPr>
        <p:spPr/>
        <p:txBody>
          <a:bodyPr/>
          <a:lstStyle>
            <a:lvl1pPr>
              <a:defRPr/>
            </a:lvl1pPr>
            <a:extLst/>
          </a:lstStyle>
          <a:p>
            <a:pPr>
              <a:defRPr/>
            </a:pPr>
            <a:endParaRPr lang="en-US"/>
          </a:p>
        </p:txBody>
      </p:sp>
      <p:sp>
        <p:nvSpPr>
          <p:cNvPr id="6" name="Slide Number Placeholder 3"/>
          <p:cNvSpPr>
            <a:spLocks noGrp="1"/>
          </p:cNvSpPr>
          <p:nvPr>
            <p:ph type="sldNum" sz="quarter" idx="12"/>
          </p:nvPr>
        </p:nvSpPr>
        <p:spPr/>
        <p:txBody>
          <a:bodyPr/>
          <a:lstStyle>
            <a:lvl1pPr>
              <a:defRPr/>
            </a:lvl1pPr>
            <a:extLst/>
          </a:lstStyle>
          <a:p>
            <a:pPr>
              <a:defRPr/>
            </a:pPr>
            <a:fld id="{52D3BB8F-6310-4C02-B1D2-2115AB1069B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D3B7F869-1C9B-44D9-A006-AA5295A23B34}" type="datetimeFigureOut">
              <a:rPr lang="en-US"/>
              <a:pPr>
                <a:defRPr/>
              </a:pPr>
              <a:t>2/8/2021</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03C23398-40BD-4F33-BE92-723397C0FC4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cs typeface="+mn-cs"/>
            </a:endParaRPr>
          </a:p>
        </p:txBody>
      </p:sp>
      <p:sp>
        <p:nvSpPr>
          <p:cNvPr id="6" name="Flowchart: Process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Flowchart: Process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extLst/>
          </a:lstStyle>
          <a:p>
            <a:pPr>
              <a:defRPr/>
            </a:pPr>
            <a:fld id="{692D8C17-B9BC-4B3B-AC70-E9A3FB96A7BF}" type="datetimeFigureOut">
              <a:rPr lang="en-US"/>
              <a:pPr>
                <a:defRPr/>
              </a:pPr>
              <a:t>2/8/2021</a:t>
            </a:fld>
            <a:endParaRPr lang="en-US"/>
          </a:p>
        </p:txBody>
      </p:sp>
      <p:sp>
        <p:nvSpPr>
          <p:cNvPr id="9" name="Footer Placeholder 5"/>
          <p:cNvSpPr>
            <a:spLocks noGrp="1"/>
          </p:cNvSpPr>
          <p:nvPr>
            <p:ph type="ftr" sz="quarter" idx="11"/>
          </p:nvPr>
        </p:nvSpPr>
        <p:spPr/>
        <p:txBody>
          <a:bodyPr/>
          <a:lstStyle>
            <a:lvl1pPr>
              <a:defRPr/>
            </a:lvl1pPr>
            <a:extLst/>
          </a:lstStyle>
          <a:p>
            <a:pPr>
              <a:defRPr/>
            </a:pPr>
            <a:endParaRPr lang="en-US"/>
          </a:p>
        </p:txBody>
      </p:sp>
      <p:sp>
        <p:nvSpPr>
          <p:cNvPr id="10" name="Slide Number Placeholder 6"/>
          <p:cNvSpPr>
            <a:spLocks noGrp="1"/>
          </p:cNvSpPr>
          <p:nvPr>
            <p:ph type="sldNum" sz="quarter" idx="12"/>
          </p:nvPr>
        </p:nvSpPr>
        <p:spPr/>
        <p:txBody>
          <a:bodyPr/>
          <a:lstStyle>
            <a:lvl1pPr>
              <a:defRPr/>
            </a:lvl1pPr>
            <a:extLst/>
          </a:lstStyle>
          <a:p>
            <a:pPr>
              <a:defRPr/>
            </a:pPr>
            <a:fld id="{8B09ECF5-3C32-42B4-BAEE-F04DA274516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extLst/>
          </a:lstStyle>
          <a:p>
            <a:r>
              <a:rPr lang="en-US" smtClean="0"/>
              <a:t>Click to edit Master title style</a:t>
            </a:r>
            <a:endParaRPr lang="en-US"/>
          </a:p>
        </p:txBody>
      </p:sp>
      <p:sp>
        <p:nvSpPr>
          <p:cNvPr id="1033" name="Text Placeholder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cs typeface="+mn-cs"/>
              </a:defRPr>
            </a:lvl1pPr>
            <a:extLst/>
          </a:lstStyle>
          <a:p>
            <a:pPr>
              <a:defRPr/>
            </a:pPr>
            <a:fld id="{6E2739B4-8556-4DEF-BD6E-CE343A46CC2D}" type="datetimeFigureOut">
              <a:rPr lang="en-US"/>
              <a:pPr>
                <a:defRPr/>
              </a:pPr>
              <a:t>2/8/2021</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pPr>
              <a:defRPr/>
            </a:pPr>
            <a:endParaRPr lang="en-US"/>
          </a:p>
        </p:txBody>
      </p:sp>
      <p:sp>
        <p:nvSpPr>
          <p:cNvPr id="22" name="Slide Number Placeholder 21"/>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pPr>
              <a:defRPr/>
            </a:pPr>
            <a:fld id="{FD2289C2-8E10-4934-9F1B-CBA314219873}" type="slidenum">
              <a:rPr lang="en-US"/>
              <a:pPr>
                <a:defRPr/>
              </a:pPr>
              <a:t>‹#›</a:t>
            </a:fld>
            <a:endParaRPr lang="en-US"/>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700" r:id="rId1"/>
    <p:sldLayoutId id="2147483695" r:id="rId2"/>
    <p:sldLayoutId id="2147483701" r:id="rId3"/>
    <p:sldLayoutId id="2147483696" r:id="rId4"/>
    <p:sldLayoutId id="2147483702" r:id="rId5"/>
    <p:sldLayoutId id="2147483697" r:id="rId6"/>
    <p:sldLayoutId id="2147483703" r:id="rId7"/>
    <p:sldLayoutId id="2147483704" r:id="rId8"/>
    <p:sldLayoutId id="2147483705" r:id="rId9"/>
    <p:sldLayoutId id="2147483698" r:id="rId10"/>
    <p:sldLayoutId id="2147483699" r:id="rId11"/>
  </p:sldLayoutIdLst>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coo-dgft.gov.i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mailto:aloksrivastava@fieo.org"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600200"/>
            <a:ext cx="7924800" cy="1295400"/>
          </a:xfrm>
        </p:spPr>
        <p:txBody>
          <a:bodyPr/>
          <a:lstStyle/>
          <a:p>
            <a:pPr algn="ctr" eaLnBrk="1" fontAlgn="auto" hangingPunct="1">
              <a:spcAft>
                <a:spcPts val="0"/>
              </a:spcAft>
              <a:defRPr/>
            </a:pPr>
            <a:r>
              <a:rPr lang="en-US" sz="4000" b="1" dirty="0" smtClean="0">
                <a:solidFill>
                  <a:schemeClr val="tx2">
                    <a:satMod val="130000"/>
                  </a:schemeClr>
                </a:solidFill>
              </a:rPr>
              <a:t>One Stop  Portal for Exporters</a:t>
            </a:r>
            <a:endParaRPr lang="en-US" sz="4000" b="1" dirty="0">
              <a:solidFill>
                <a:schemeClr val="tx2">
                  <a:satMod val="130000"/>
                </a:schemeClr>
              </a:solidFill>
            </a:endParaRPr>
          </a:p>
        </p:txBody>
      </p:sp>
      <p:sp>
        <p:nvSpPr>
          <p:cNvPr id="3" name="Subtitle 2"/>
          <p:cNvSpPr>
            <a:spLocks noGrp="1"/>
          </p:cNvSpPr>
          <p:nvPr>
            <p:ph type="subTitle" idx="1"/>
          </p:nvPr>
        </p:nvSpPr>
        <p:spPr>
          <a:xfrm>
            <a:off x="914400" y="3048000"/>
            <a:ext cx="8001000" cy="2819400"/>
          </a:xfrm>
        </p:spPr>
        <p:txBody>
          <a:bodyPr>
            <a:normAutofit fontScale="85000" lnSpcReduction="20000"/>
          </a:bodyPr>
          <a:lstStyle/>
          <a:p>
            <a:pPr algn="ctr" eaLnBrk="1" fontAlgn="auto" hangingPunct="1">
              <a:spcAft>
                <a:spcPts val="0"/>
              </a:spcAft>
              <a:buFont typeface="Wingdings 2"/>
              <a:buNone/>
              <a:defRPr/>
            </a:pPr>
            <a:r>
              <a:rPr lang="en-US" sz="2100" dirty="0" smtClean="0">
                <a:solidFill>
                  <a:schemeClr val="tx1"/>
                </a:solidFill>
              </a:rPr>
              <a:t>An Initiative</a:t>
            </a:r>
          </a:p>
          <a:p>
            <a:pPr algn="ctr" eaLnBrk="1" fontAlgn="auto" hangingPunct="1">
              <a:spcAft>
                <a:spcPts val="0"/>
              </a:spcAft>
              <a:buFont typeface="Wingdings 2"/>
              <a:buNone/>
              <a:defRPr/>
            </a:pPr>
            <a:r>
              <a:rPr lang="en-US" sz="2100" dirty="0" smtClean="0">
                <a:solidFill>
                  <a:schemeClr val="tx1"/>
                </a:solidFill>
              </a:rPr>
              <a:t>of</a:t>
            </a:r>
            <a:r>
              <a:rPr lang="en-US" sz="2400" dirty="0" smtClean="0">
                <a:solidFill>
                  <a:schemeClr val="tx1"/>
                </a:solidFill>
              </a:rPr>
              <a:t/>
            </a:r>
            <a:br>
              <a:rPr lang="en-US" sz="2400" dirty="0" smtClean="0">
                <a:solidFill>
                  <a:schemeClr val="tx1"/>
                </a:solidFill>
              </a:rPr>
            </a:br>
            <a:r>
              <a:rPr lang="en-US" b="1" dirty="0" smtClean="0">
                <a:solidFill>
                  <a:srgbClr val="C00000"/>
                </a:solidFill>
              </a:rPr>
              <a:t>Department of Commerce</a:t>
            </a:r>
          </a:p>
          <a:p>
            <a:pPr algn="ctr" eaLnBrk="1" fontAlgn="auto" hangingPunct="1">
              <a:spcAft>
                <a:spcPts val="0"/>
              </a:spcAft>
              <a:buFont typeface="Wingdings 2"/>
              <a:buNone/>
              <a:defRPr/>
            </a:pPr>
            <a:r>
              <a:rPr lang="en-US" b="1" dirty="0" smtClean="0">
                <a:solidFill>
                  <a:srgbClr val="C00000"/>
                </a:solidFill>
              </a:rPr>
              <a:t>Ministry of Commerce &amp; Industry,  Govt. of India</a:t>
            </a:r>
          </a:p>
          <a:p>
            <a:pPr eaLnBrk="1" fontAlgn="auto" hangingPunct="1">
              <a:spcAft>
                <a:spcPts val="0"/>
              </a:spcAft>
              <a:buFont typeface="Wingdings 2"/>
              <a:buNone/>
              <a:defRPr/>
            </a:pPr>
            <a:endParaRPr lang="en-US" sz="2100" dirty="0" smtClean="0">
              <a:solidFill>
                <a:schemeClr val="tx1"/>
              </a:solidFill>
            </a:endParaRPr>
          </a:p>
          <a:p>
            <a:pPr algn="ctr" eaLnBrk="1" fontAlgn="auto" hangingPunct="1">
              <a:spcAft>
                <a:spcPts val="0"/>
              </a:spcAft>
              <a:buFont typeface="Wingdings 2"/>
              <a:buNone/>
              <a:defRPr/>
            </a:pPr>
            <a:r>
              <a:rPr lang="en-US" sz="3800" b="1" dirty="0" smtClean="0">
                <a:solidFill>
                  <a:schemeClr val="tx1"/>
                </a:solidFill>
              </a:rPr>
              <a:t>www.indiantradeportal.in </a:t>
            </a:r>
          </a:p>
          <a:p>
            <a:pPr algn="ctr" eaLnBrk="1" fontAlgn="auto" hangingPunct="1">
              <a:spcAft>
                <a:spcPts val="0"/>
              </a:spcAft>
              <a:buFont typeface="Wingdings 2"/>
              <a:buNone/>
              <a:defRPr/>
            </a:pPr>
            <a:r>
              <a:rPr lang="en-US" sz="3800" b="1" dirty="0" smtClean="0">
                <a:solidFill>
                  <a:schemeClr val="tx1"/>
                </a:solidFill>
              </a:rPr>
              <a:t>MAINTAINED &amp; MANAGED BY </a:t>
            </a:r>
          </a:p>
          <a:p>
            <a:pPr algn="ctr" eaLnBrk="1" fontAlgn="auto" hangingPunct="1">
              <a:spcAft>
                <a:spcPts val="0"/>
              </a:spcAft>
              <a:buFont typeface="Wingdings 2"/>
              <a:buNone/>
              <a:defRPr/>
            </a:pPr>
            <a:r>
              <a:rPr lang="en-US" b="1" dirty="0" smtClean="0">
                <a:solidFill>
                  <a:srgbClr val="FF0000"/>
                </a:solidFill>
              </a:rPr>
              <a:t>Federation of Indian Export </a:t>
            </a:r>
            <a:r>
              <a:rPr lang="en-US" b="1" dirty="0" err="1" smtClean="0">
                <a:solidFill>
                  <a:srgbClr val="FF0000"/>
                </a:solidFill>
              </a:rPr>
              <a:t>Organisations</a:t>
            </a:r>
            <a:endParaRPr lang="en-US" dirty="0">
              <a:solidFill>
                <a:srgbClr val="FF0000"/>
              </a:solidFill>
            </a:endParaRPr>
          </a:p>
        </p:txBody>
      </p:sp>
      <p:pic>
        <p:nvPicPr>
          <p:cNvPr id="5" name="Picture 4" descr="C:\Users\testing\Desktop\ITP-New.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325217"/>
          </a:xfrm>
          <a:prstGeom prst="rect">
            <a:avLst/>
          </a:prstGeom>
          <a:noFill/>
          <a:ln>
            <a:noFill/>
          </a:ln>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7467600" y="30126"/>
            <a:ext cx="1676400" cy="1287117"/>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943850" cy="487362"/>
          </a:xfrm>
        </p:spPr>
        <p:txBody>
          <a:bodyPr>
            <a:normAutofit fontScale="90000"/>
          </a:bodyPr>
          <a:lstStyle/>
          <a:p>
            <a:pPr algn="ctr"/>
            <a:r>
              <a:rPr lang="en-GB" sz="2900" b="1" dirty="0">
                <a:latin typeface="Verdana" pitchFamily="34" charset="0"/>
                <a:ea typeface="Verdana" pitchFamily="34" charset="0"/>
              </a:rPr>
              <a:t>Features of the Indian Trade Portal </a:t>
            </a:r>
            <a:endParaRPr lang="en-GB" dirty="0"/>
          </a:p>
        </p:txBody>
      </p:sp>
      <p:sp>
        <p:nvSpPr>
          <p:cNvPr id="3" name="Content Placeholder 2"/>
          <p:cNvSpPr>
            <a:spLocks noGrp="1"/>
          </p:cNvSpPr>
          <p:nvPr>
            <p:ph idx="1"/>
          </p:nvPr>
        </p:nvSpPr>
        <p:spPr>
          <a:xfrm>
            <a:off x="990600" y="685800"/>
            <a:ext cx="8153400" cy="6096000"/>
          </a:xfrm>
        </p:spPr>
        <p:txBody>
          <a:bodyPr/>
          <a:lstStyle/>
          <a:p>
            <a:pPr marL="425450" indent="-342900" algn="just">
              <a:buAutoNum type="arabicParenR"/>
            </a:pPr>
            <a:endParaRPr lang="en-GB" sz="1800" b="1" dirty="0" smtClean="0">
              <a:latin typeface="Verdana" pitchFamily="34" charset="0"/>
              <a:ea typeface="Verdana" pitchFamily="34" charset="0"/>
            </a:endParaRPr>
          </a:p>
          <a:p>
            <a:pPr marL="425450" indent="-342900" algn="just">
              <a:buAutoNum type="arabicParenR"/>
            </a:pPr>
            <a:r>
              <a:rPr lang="en-GB" sz="1800" b="1" dirty="0" smtClean="0">
                <a:latin typeface="Verdana" pitchFamily="34" charset="0"/>
                <a:ea typeface="Verdana" pitchFamily="34" charset="0"/>
              </a:rPr>
              <a:t>User-friendly </a:t>
            </a:r>
            <a:r>
              <a:rPr lang="en-GB" sz="1800" b="1" dirty="0">
                <a:latin typeface="Verdana" pitchFamily="34" charset="0"/>
                <a:ea typeface="Verdana" pitchFamily="34" charset="0"/>
              </a:rPr>
              <a:t>Search </a:t>
            </a:r>
            <a:endParaRPr lang="en-GB" sz="1800" b="1" dirty="0" smtClean="0">
              <a:latin typeface="Verdana" pitchFamily="34" charset="0"/>
              <a:ea typeface="Verdana" pitchFamily="34" charset="0"/>
            </a:endParaRPr>
          </a:p>
          <a:p>
            <a:pPr marL="82550" indent="0" algn="just">
              <a:buNone/>
            </a:pPr>
            <a:endParaRPr lang="en-GB" sz="1800" dirty="0">
              <a:latin typeface="Verdana" pitchFamily="34" charset="0"/>
              <a:ea typeface="Verdana" pitchFamily="34" charset="0"/>
            </a:endParaRPr>
          </a:p>
          <a:p>
            <a:pPr algn="just">
              <a:buFont typeface="Wingdings" pitchFamily="2" charset="2"/>
              <a:buChar char="Ø"/>
            </a:pPr>
            <a:r>
              <a:rPr lang="en-GB" sz="1800" dirty="0" smtClean="0">
                <a:latin typeface="Verdana" pitchFamily="34" charset="0"/>
                <a:ea typeface="Verdana" pitchFamily="34" charset="0"/>
              </a:rPr>
              <a:t>By </a:t>
            </a:r>
            <a:r>
              <a:rPr lang="en-GB" sz="1800" dirty="0">
                <a:latin typeface="Verdana" pitchFamily="34" charset="0"/>
                <a:ea typeface="Verdana" pitchFamily="34" charset="0"/>
              </a:rPr>
              <a:t>product name </a:t>
            </a:r>
          </a:p>
          <a:p>
            <a:pPr algn="just">
              <a:buFont typeface="Wingdings" pitchFamily="2" charset="2"/>
              <a:buChar char="Ø"/>
            </a:pPr>
            <a:r>
              <a:rPr lang="en-GB" sz="1800" dirty="0" smtClean="0">
                <a:latin typeface="Verdana" pitchFamily="34" charset="0"/>
                <a:ea typeface="Verdana" pitchFamily="34" charset="0"/>
              </a:rPr>
              <a:t>By </a:t>
            </a:r>
            <a:r>
              <a:rPr lang="en-GB" sz="1800" dirty="0">
                <a:latin typeface="Verdana" pitchFamily="34" charset="0"/>
                <a:ea typeface="Verdana" pitchFamily="34" charset="0"/>
              </a:rPr>
              <a:t>ITC HS code </a:t>
            </a:r>
          </a:p>
          <a:p>
            <a:pPr algn="just">
              <a:buFont typeface="Wingdings" pitchFamily="2" charset="2"/>
              <a:buChar char="Ø"/>
            </a:pPr>
            <a:r>
              <a:rPr lang="en-GB" sz="1800" dirty="0" smtClean="0">
                <a:latin typeface="Verdana" pitchFamily="34" charset="0"/>
                <a:ea typeface="Verdana" pitchFamily="34" charset="0"/>
              </a:rPr>
              <a:t>Mapping </a:t>
            </a:r>
            <a:r>
              <a:rPr lang="en-GB" sz="1800" dirty="0">
                <a:latin typeface="Verdana" pitchFamily="34" charset="0"/>
                <a:ea typeface="Verdana" pitchFamily="34" charset="0"/>
              </a:rPr>
              <a:t>of Indian ITC-HS codes </a:t>
            </a:r>
            <a:r>
              <a:rPr lang="en-GB" sz="1800" dirty="0" smtClean="0">
                <a:latin typeface="Verdana" pitchFamily="34" charset="0"/>
                <a:ea typeface="Verdana" pitchFamily="34" charset="0"/>
              </a:rPr>
              <a:t>of </a:t>
            </a:r>
            <a:r>
              <a:rPr lang="en-GB" sz="1800" dirty="0">
                <a:latin typeface="Verdana" pitchFamily="34" charset="0"/>
                <a:ea typeface="Verdana" pitchFamily="34" charset="0"/>
              </a:rPr>
              <a:t>other countries </a:t>
            </a:r>
            <a:endParaRPr lang="en-GB" sz="1800" dirty="0" smtClean="0">
              <a:latin typeface="Verdana" pitchFamily="34" charset="0"/>
              <a:ea typeface="Verdana" pitchFamily="34" charset="0"/>
            </a:endParaRPr>
          </a:p>
          <a:p>
            <a:pPr algn="just">
              <a:buFont typeface="Wingdings" pitchFamily="2" charset="2"/>
              <a:buChar char="Ø"/>
            </a:pPr>
            <a:r>
              <a:rPr lang="en-GB" sz="1800" dirty="0" smtClean="0">
                <a:latin typeface="Verdana" pitchFamily="34" charset="0"/>
                <a:ea typeface="Verdana" pitchFamily="34" charset="0"/>
              </a:rPr>
              <a:t>Export Market Reports </a:t>
            </a:r>
          </a:p>
          <a:p>
            <a:pPr algn="just"/>
            <a:endParaRPr lang="en-GB" sz="1800" dirty="0">
              <a:latin typeface="Verdana" pitchFamily="34" charset="0"/>
              <a:ea typeface="Verdana" pitchFamily="34" charset="0"/>
            </a:endParaRPr>
          </a:p>
          <a:p>
            <a:pPr marL="82550" indent="0" algn="just">
              <a:buNone/>
            </a:pPr>
            <a:r>
              <a:rPr lang="en-GB" sz="1800" b="1" dirty="0" smtClean="0">
                <a:latin typeface="Verdana" pitchFamily="34" charset="0"/>
                <a:ea typeface="Verdana" pitchFamily="34" charset="0"/>
              </a:rPr>
              <a:t>2</a:t>
            </a:r>
            <a:r>
              <a:rPr lang="en-GB" sz="1800" b="1" dirty="0">
                <a:latin typeface="Verdana" pitchFamily="34" charset="0"/>
                <a:ea typeface="Verdana" pitchFamily="34" charset="0"/>
              </a:rPr>
              <a:t>) MFN/Preferential Tariff </a:t>
            </a:r>
            <a:r>
              <a:rPr lang="en-GB" sz="1800" b="1" dirty="0" smtClean="0">
                <a:latin typeface="Verdana" pitchFamily="34" charset="0"/>
                <a:ea typeface="Verdana" pitchFamily="34" charset="0"/>
              </a:rPr>
              <a:t>– </a:t>
            </a:r>
          </a:p>
          <a:p>
            <a:pPr marL="82550" indent="0" algn="just">
              <a:buNone/>
            </a:pPr>
            <a:endParaRPr lang="en-GB" sz="1800" dirty="0">
              <a:latin typeface="Verdana" pitchFamily="34" charset="0"/>
              <a:ea typeface="Verdana" pitchFamily="34" charset="0"/>
            </a:endParaRPr>
          </a:p>
          <a:p>
            <a:pPr algn="just">
              <a:buFont typeface="Wingdings" pitchFamily="2" charset="2"/>
              <a:buChar char="Ø"/>
            </a:pPr>
            <a:r>
              <a:rPr lang="en-GB" sz="2000" dirty="0" smtClean="0">
                <a:latin typeface="Verdana" pitchFamily="34" charset="0"/>
                <a:ea typeface="Verdana" pitchFamily="34" charset="0"/>
              </a:rPr>
              <a:t>Search </a:t>
            </a:r>
            <a:r>
              <a:rPr lang="en-GB" sz="2000" dirty="0">
                <a:latin typeface="Verdana" pitchFamily="34" charset="0"/>
                <a:ea typeface="Verdana" pitchFamily="34" charset="0"/>
              </a:rPr>
              <a:t>and identify product, select the “Export” or “Import” button as per purpose and thereafter select </a:t>
            </a:r>
            <a:r>
              <a:rPr lang="en-GB" sz="2000" dirty="0" err="1">
                <a:latin typeface="Verdana" pitchFamily="34" charset="0"/>
                <a:ea typeface="Verdana" pitchFamily="34" charset="0"/>
              </a:rPr>
              <a:t>upto</a:t>
            </a:r>
            <a:r>
              <a:rPr lang="en-GB" sz="2000" dirty="0">
                <a:latin typeface="Verdana" pitchFamily="34" charset="0"/>
                <a:ea typeface="Verdana" pitchFamily="34" charset="0"/>
              </a:rPr>
              <a:t> five countries for export purposes. </a:t>
            </a:r>
            <a:endParaRPr lang="en-GB" sz="2000" dirty="0" smtClean="0">
              <a:latin typeface="Verdana" pitchFamily="34" charset="0"/>
              <a:ea typeface="Verdana" pitchFamily="34" charset="0"/>
            </a:endParaRPr>
          </a:p>
          <a:p>
            <a:pPr algn="just">
              <a:buFont typeface="Wingdings" pitchFamily="2" charset="2"/>
              <a:buChar char="Ø"/>
            </a:pPr>
            <a:endParaRPr lang="en-GB" sz="2000" dirty="0">
              <a:latin typeface="Verdana" pitchFamily="34" charset="0"/>
              <a:ea typeface="Verdana" pitchFamily="34" charset="0"/>
            </a:endParaRPr>
          </a:p>
          <a:p>
            <a:pPr algn="just">
              <a:buFont typeface="Wingdings" pitchFamily="2" charset="2"/>
              <a:buChar char="Ø"/>
            </a:pPr>
            <a:r>
              <a:rPr lang="en-GB" sz="2000" dirty="0" smtClean="0">
                <a:latin typeface="Verdana" pitchFamily="34" charset="0"/>
                <a:ea typeface="Verdana" pitchFamily="34" charset="0"/>
              </a:rPr>
              <a:t>List </a:t>
            </a:r>
            <a:r>
              <a:rPr lang="en-GB" sz="2000" dirty="0">
                <a:latin typeface="Verdana" pitchFamily="34" charset="0"/>
                <a:ea typeface="Verdana" pitchFamily="34" charset="0"/>
              </a:rPr>
              <a:t>of Trade agreements entered with the countries get displayed against each country. </a:t>
            </a:r>
          </a:p>
          <a:p>
            <a:pPr marL="82550" indent="0" algn="just">
              <a:buNone/>
            </a:pPr>
            <a:endParaRPr lang="en-GB" sz="1600" dirty="0" smtClean="0">
              <a:latin typeface="Verdana" pitchFamily="34" charset="0"/>
              <a:ea typeface="Verdana" pitchFamily="34" charset="0"/>
            </a:endParaRPr>
          </a:p>
          <a:p>
            <a:endParaRPr lang="en-GB" dirty="0"/>
          </a:p>
        </p:txBody>
      </p:sp>
    </p:spTree>
    <p:extLst>
      <p:ext uri="{BB962C8B-B14F-4D97-AF65-F5344CB8AC3E}">
        <p14:creationId xmlns:p14="http://schemas.microsoft.com/office/powerpoint/2010/main" val="1206389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867650" cy="563562"/>
          </a:xfrm>
        </p:spPr>
        <p:txBody>
          <a:bodyPr>
            <a:normAutofit fontScale="90000"/>
          </a:bodyPr>
          <a:lstStyle/>
          <a:p>
            <a:pPr algn="ctr"/>
            <a:r>
              <a:rPr lang="en-GB" sz="4400" b="1" dirty="0">
                <a:latin typeface="Verdana" pitchFamily="34" charset="0"/>
                <a:ea typeface="Verdana" pitchFamily="34" charset="0"/>
              </a:rPr>
              <a:t>Rules of Origin </a:t>
            </a:r>
            <a:endParaRPr lang="en-GB" dirty="0"/>
          </a:p>
        </p:txBody>
      </p:sp>
      <p:sp>
        <p:nvSpPr>
          <p:cNvPr id="3" name="Content Placeholder 2"/>
          <p:cNvSpPr>
            <a:spLocks noGrp="1"/>
          </p:cNvSpPr>
          <p:nvPr>
            <p:ph idx="1"/>
          </p:nvPr>
        </p:nvSpPr>
        <p:spPr>
          <a:xfrm>
            <a:off x="838200" y="914400"/>
            <a:ext cx="8229600" cy="5638800"/>
          </a:xfrm>
        </p:spPr>
        <p:txBody>
          <a:bodyPr/>
          <a:lstStyle/>
          <a:p>
            <a:pPr algn="just">
              <a:buFont typeface="Wingdings" pitchFamily="2" charset="2"/>
              <a:buChar char="Ø"/>
            </a:pPr>
            <a:r>
              <a:rPr lang="en-GB" sz="2200" dirty="0" smtClean="0">
                <a:latin typeface="Verdana" pitchFamily="34" charset="0"/>
                <a:ea typeface="Verdana" pitchFamily="34" charset="0"/>
              </a:rPr>
              <a:t>To </a:t>
            </a:r>
            <a:r>
              <a:rPr lang="en-GB" sz="2200" dirty="0">
                <a:latin typeface="Verdana" pitchFamily="34" charset="0"/>
                <a:ea typeface="Verdana" pitchFamily="34" charset="0"/>
              </a:rPr>
              <a:t>avail the benefits of preferential tariff under a FTA products must qualify the condition specified in Rules of Origin of the FTA. If the product is not wholly Obtained or Produced in India then it must </a:t>
            </a:r>
            <a:r>
              <a:rPr lang="en-GB" sz="2200" dirty="0" err="1">
                <a:latin typeface="Verdana" pitchFamily="34" charset="0"/>
                <a:ea typeface="Verdana" pitchFamily="34" charset="0"/>
              </a:rPr>
              <a:t>fulfill</a:t>
            </a:r>
            <a:r>
              <a:rPr lang="en-GB" sz="2200" dirty="0">
                <a:latin typeface="Verdana" pitchFamily="34" charset="0"/>
                <a:ea typeface="Verdana" pitchFamily="34" charset="0"/>
              </a:rPr>
              <a:t> domestic Value addition and tariff classification transformation conditions. </a:t>
            </a:r>
          </a:p>
          <a:p>
            <a:pPr algn="just">
              <a:buFont typeface="Wingdings" pitchFamily="2" charset="2"/>
              <a:buChar char="Ø"/>
            </a:pPr>
            <a:endParaRPr lang="en-GB" sz="800" dirty="0">
              <a:latin typeface="Verdana" pitchFamily="34" charset="0"/>
              <a:ea typeface="Verdana" pitchFamily="34" charset="0"/>
            </a:endParaRPr>
          </a:p>
          <a:p>
            <a:pPr algn="just">
              <a:buFont typeface="Wingdings" pitchFamily="2" charset="2"/>
              <a:buChar char="Ø"/>
            </a:pPr>
            <a:r>
              <a:rPr lang="en-GB" sz="2200" dirty="0" smtClean="0">
                <a:latin typeface="Verdana" pitchFamily="34" charset="0"/>
                <a:ea typeface="Verdana" pitchFamily="34" charset="0"/>
              </a:rPr>
              <a:t>To </a:t>
            </a:r>
            <a:r>
              <a:rPr lang="en-GB" sz="2200" dirty="0">
                <a:latin typeface="Verdana" pitchFamily="34" charset="0"/>
                <a:ea typeface="Verdana" pitchFamily="34" charset="0"/>
              </a:rPr>
              <a:t>avail duty concession in the importing country, a foreign buyer requires </a:t>
            </a:r>
            <a:r>
              <a:rPr lang="en-GB" sz="2200" dirty="0" smtClean="0">
                <a:latin typeface="Verdana" pitchFamily="34" charset="0"/>
                <a:ea typeface="Verdana" pitchFamily="34" charset="0"/>
              </a:rPr>
              <a:t>Certificate </a:t>
            </a:r>
            <a:r>
              <a:rPr lang="en-GB" sz="2200" dirty="0">
                <a:latin typeface="Verdana" pitchFamily="34" charset="0"/>
                <a:ea typeface="Verdana" pitchFamily="34" charset="0"/>
              </a:rPr>
              <a:t>of Origin from </a:t>
            </a:r>
            <a:r>
              <a:rPr lang="en-GB" sz="2200" dirty="0" smtClean="0">
                <a:latin typeface="Verdana" pitchFamily="34" charset="0"/>
                <a:ea typeface="Verdana" pitchFamily="34" charset="0"/>
              </a:rPr>
              <a:t>Competent authorities in </a:t>
            </a:r>
            <a:r>
              <a:rPr lang="en-GB" sz="2200" dirty="0">
                <a:latin typeface="Verdana" pitchFamily="34" charset="0"/>
                <a:ea typeface="Verdana" pitchFamily="34" charset="0"/>
              </a:rPr>
              <a:t>India </a:t>
            </a:r>
          </a:p>
          <a:p>
            <a:pPr algn="just">
              <a:buFont typeface="Wingdings" pitchFamily="2" charset="2"/>
              <a:buChar char="Ø"/>
            </a:pPr>
            <a:endParaRPr lang="en-GB" sz="800" dirty="0">
              <a:latin typeface="Verdana" pitchFamily="34" charset="0"/>
              <a:ea typeface="Verdana" pitchFamily="34" charset="0"/>
            </a:endParaRPr>
          </a:p>
          <a:p>
            <a:pPr algn="just">
              <a:buFont typeface="Wingdings" pitchFamily="2" charset="2"/>
              <a:buChar char="Ø"/>
            </a:pPr>
            <a:r>
              <a:rPr lang="en-GB" sz="2200" dirty="0" smtClean="0">
                <a:latin typeface="Verdana" pitchFamily="34" charset="0"/>
                <a:ea typeface="Verdana" pitchFamily="34" charset="0"/>
              </a:rPr>
              <a:t>Click </a:t>
            </a:r>
            <a:r>
              <a:rPr lang="en-GB" sz="2200" dirty="0">
                <a:latin typeface="Verdana" pitchFamily="34" charset="0"/>
                <a:ea typeface="Verdana" pitchFamily="34" charset="0"/>
              </a:rPr>
              <a:t>on the </a:t>
            </a:r>
            <a:r>
              <a:rPr lang="en-GB" sz="2200" dirty="0" smtClean="0">
                <a:latin typeface="Verdana" pitchFamily="34" charset="0"/>
                <a:ea typeface="Verdana" pitchFamily="34" charset="0"/>
              </a:rPr>
              <a:t>Common Digital Platform of Certificate of Origin (Preferential) i.e. </a:t>
            </a:r>
            <a:r>
              <a:rPr lang="en-GB" sz="2200" dirty="0" smtClean="0">
                <a:solidFill>
                  <a:schemeClr val="accent1"/>
                </a:solidFill>
                <a:latin typeface="Verdana" pitchFamily="34" charset="0"/>
                <a:ea typeface="Verdana" pitchFamily="34" charset="0"/>
                <a:hlinkClick r:id="rId2"/>
              </a:rPr>
              <a:t>www.coo-dgft.gov.in</a:t>
            </a:r>
            <a:r>
              <a:rPr lang="en-GB" sz="2200" dirty="0" smtClean="0">
                <a:latin typeface="Verdana" pitchFamily="34" charset="0"/>
                <a:ea typeface="Verdana" pitchFamily="34" charset="0"/>
              </a:rPr>
              <a:t> Rules of </a:t>
            </a:r>
            <a:r>
              <a:rPr lang="en-GB" sz="2200" dirty="0">
                <a:latin typeface="Verdana" pitchFamily="34" charset="0"/>
                <a:ea typeface="Verdana" pitchFamily="34" charset="0"/>
              </a:rPr>
              <a:t>Origin link </a:t>
            </a:r>
            <a:r>
              <a:rPr lang="en-GB" sz="2200" dirty="0" smtClean="0">
                <a:latin typeface="Verdana" pitchFamily="34" charset="0"/>
                <a:ea typeface="Verdana" pitchFamily="34" charset="0"/>
              </a:rPr>
              <a:t>as </a:t>
            </a:r>
            <a:r>
              <a:rPr lang="en-GB" sz="2200" dirty="0">
                <a:latin typeface="Verdana" pitchFamily="34" charset="0"/>
                <a:ea typeface="Verdana" pitchFamily="34" charset="0"/>
              </a:rPr>
              <a:t>mentioned </a:t>
            </a:r>
            <a:r>
              <a:rPr lang="en-GB" sz="2200" dirty="0" smtClean="0">
                <a:latin typeface="Verdana" pitchFamily="34" charset="0"/>
                <a:ea typeface="Verdana" pitchFamily="34" charset="0"/>
              </a:rPr>
              <a:t>above for more details /clarification</a:t>
            </a:r>
            <a:endParaRPr lang="en-GB" sz="2200" dirty="0">
              <a:latin typeface="Verdana" pitchFamily="34" charset="0"/>
              <a:ea typeface="Verdana" pitchFamily="34" charset="0"/>
            </a:endParaRPr>
          </a:p>
          <a:p>
            <a:endParaRPr lang="en-GB" dirty="0"/>
          </a:p>
        </p:txBody>
      </p:sp>
    </p:spTree>
    <p:extLst>
      <p:ext uri="{BB962C8B-B14F-4D97-AF65-F5344CB8AC3E}">
        <p14:creationId xmlns:p14="http://schemas.microsoft.com/office/powerpoint/2010/main" val="1462390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0"/>
            <a:ext cx="7499350" cy="1143000"/>
          </a:xfrm>
        </p:spPr>
        <p:txBody>
          <a:bodyPr/>
          <a:lstStyle/>
          <a:p>
            <a:pPr eaLnBrk="1" fontAlgn="auto" hangingPunct="1">
              <a:spcAft>
                <a:spcPts val="0"/>
              </a:spcAft>
              <a:defRPr/>
            </a:pPr>
            <a:r>
              <a:rPr lang="en-US" b="1" i="1" dirty="0" smtClean="0">
                <a:solidFill>
                  <a:schemeClr val="tx2">
                    <a:satMod val="130000"/>
                  </a:schemeClr>
                </a:solidFill>
              </a:rPr>
              <a:t>Indian Trade Portal - Contents</a:t>
            </a:r>
            <a:endParaRPr lang="en-US" b="1" i="1" dirty="0">
              <a:solidFill>
                <a:schemeClr val="tx2">
                  <a:satMod val="130000"/>
                </a:schemeClr>
              </a:solidFill>
            </a:endParaRPr>
          </a:p>
        </p:txBody>
      </p:sp>
      <p:sp>
        <p:nvSpPr>
          <p:cNvPr id="3" name="Content Placeholder 2"/>
          <p:cNvSpPr>
            <a:spLocks noGrp="1"/>
          </p:cNvSpPr>
          <p:nvPr>
            <p:ph sz="half" idx="1"/>
          </p:nvPr>
        </p:nvSpPr>
        <p:spPr>
          <a:xfrm>
            <a:off x="914400" y="1295400"/>
            <a:ext cx="8153400" cy="5105400"/>
          </a:xfrm>
        </p:spPr>
        <p:txBody>
          <a:bodyPr>
            <a:normAutofit fontScale="85000" lnSpcReduction="20000"/>
          </a:bodyPr>
          <a:lstStyle/>
          <a:p>
            <a:pPr marL="365760" indent="-283464" algn="just" eaLnBrk="1" fontAlgn="auto" hangingPunct="1">
              <a:spcAft>
                <a:spcPts val="0"/>
              </a:spcAft>
              <a:buFont typeface="Wingdings 2"/>
              <a:buChar char=""/>
              <a:defRPr/>
            </a:pPr>
            <a:r>
              <a:rPr lang="en-US" dirty="0" smtClean="0"/>
              <a:t>MFN and preferential tariff  for Indian products in 25 major markets comprising </a:t>
            </a:r>
            <a:r>
              <a:rPr lang="en-US" b="1" dirty="0" smtClean="0"/>
              <a:t>87</a:t>
            </a:r>
            <a:r>
              <a:rPr lang="en-US" dirty="0" smtClean="0"/>
              <a:t>countries</a:t>
            </a:r>
          </a:p>
          <a:p>
            <a:pPr marL="365760" indent="-283464" algn="just" eaLnBrk="1" fontAlgn="auto" hangingPunct="1">
              <a:spcAft>
                <a:spcPts val="0"/>
              </a:spcAft>
              <a:buFont typeface="Wingdings 2"/>
              <a:buChar char=""/>
              <a:defRPr/>
            </a:pPr>
            <a:r>
              <a:rPr lang="en-US" dirty="0" smtClean="0"/>
              <a:t>All FTA partners including SAARC, ASEAN, MERCOSUR etc. </a:t>
            </a:r>
          </a:p>
          <a:p>
            <a:pPr marL="365760" indent="-283464" algn="just" eaLnBrk="1" fontAlgn="auto" hangingPunct="1">
              <a:spcAft>
                <a:spcPts val="0"/>
              </a:spcAft>
              <a:buFont typeface="Wingdings 2"/>
              <a:buChar char=""/>
              <a:defRPr/>
            </a:pPr>
            <a:r>
              <a:rPr lang="en-US" dirty="0" smtClean="0"/>
              <a:t>Other potential markets like Eurasian Economic Union (EEU), East African Community (EAC) and Gulf Cooperation Council (GCC) member states</a:t>
            </a:r>
          </a:p>
          <a:p>
            <a:pPr marL="365760" indent="-283464" algn="just" eaLnBrk="1" fontAlgn="auto" hangingPunct="1">
              <a:spcAft>
                <a:spcPts val="0"/>
              </a:spcAft>
              <a:buFont typeface="Wingdings 2"/>
              <a:buChar char=""/>
              <a:defRPr/>
            </a:pPr>
            <a:r>
              <a:rPr lang="en-US" dirty="0" smtClean="0"/>
              <a:t>Details of Rules of Origin (ROO)</a:t>
            </a:r>
          </a:p>
          <a:p>
            <a:pPr marL="365760" indent="-283464" algn="just" eaLnBrk="1" fontAlgn="auto" hangingPunct="1">
              <a:spcAft>
                <a:spcPts val="0"/>
              </a:spcAft>
              <a:buFont typeface="Wingdings 2"/>
              <a:buChar char=""/>
              <a:defRPr/>
            </a:pPr>
            <a:r>
              <a:rPr lang="en-US" dirty="0" smtClean="0"/>
              <a:t>More than 3500 non tariff measures [Sanitary and </a:t>
            </a:r>
            <a:r>
              <a:rPr lang="en-US" dirty="0" err="1" smtClean="0"/>
              <a:t>Phyto</a:t>
            </a:r>
            <a:r>
              <a:rPr lang="en-US" dirty="0" smtClean="0"/>
              <a:t>-Sanitary (SPS) Measures and Technical Barriers to Trade (TBT)] in top 25 markets &amp; other 26Markets (Total 51)</a:t>
            </a:r>
          </a:p>
          <a:p>
            <a:pPr marL="365760" indent="-283464" algn="just" eaLnBrk="1" fontAlgn="auto" hangingPunct="1">
              <a:spcAft>
                <a:spcPts val="0"/>
              </a:spcAft>
              <a:buFont typeface="Wingdings 2"/>
              <a:buChar char=""/>
              <a:defRPr/>
            </a:pPr>
            <a:r>
              <a:rPr lang="en-US" dirty="0" smtClean="0"/>
              <a:t>Product wise Merchandise Exports from India Scheme (MEIS) &amp; Duty Drawback rates </a:t>
            </a:r>
          </a:p>
          <a:p>
            <a:pPr marL="365760" indent="-283464" algn="just" eaLnBrk="1" fontAlgn="auto" hangingPunct="1">
              <a:spcAft>
                <a:spcPts val="0"/>
              </a:spcAft>
              <a:buFont typeface="Wingdings 2"/>
              <a:buChar char=""/>
              <a:defRPr/>
            </a:pPr>
            <a:r>
              <a:rPr lang="en-US" dirty="0" smtClean="0"/>
              <a:t>Products wise Export-Import policy of India</a:t>
            </a:r>
          </a:p>
          <a:p>
            <a:pPr marL="365760" indent="-283464" algn="just" eaLnBrk="1" fontAlgn="auto" hangingPunct="1">
              <a:spcAft>
                <a:spcPts val="0"/>
              </a:spcAft>
              <a:buFont typeface="Wingdings 2"/>
              <a:buChar char=""/>
              <a:defRPr/>
            </a:pPr>
            <a:r>
              <a:rPr lang="en-US" b="1" dirty="0" smtClean="0"/>
              <a:t>67</a:t>
            </a:r>
            <a:r>
              <a:rPr lang="en-US" dirty="0" smtClean="0"/>
              <a:t> Export </a:t>
            </a:r>
            <a:r>
              <a:rPr lang="en-US" dirty="0" smtClean="0"/>
              <a:t>Market reports – Import statistics of the countries and India’s exports</a:t>
            </a:r>
          </a:p>
          <a:p>
            <a:pPr marL="365760" indent="-283464" eaLnBrk="1" fontAlgn="auto" hangingPunct="1">
              <a:spcAft>
                <a:spcPts val="0"/>
              </a:spcAft>
              <a:buFont typeface="Wingdings 2"/>
              <a:buNone/>
              <a:defRPr/>
            </a:pPr>
            <a:endParaRPr lang="en-US" dirty="0" smtClean="0"/>
          </a:p>
          <a:p>
            <a:pPr marL="365760" indent="-283464" eaLnBrk="1" fontAlgn="auto" hangingPunct="1">
              <a:spcAft>
                <a:spcPts val="0"/>
              </a:spcAft>
              <a:buFont typeface="Wingdings 2"/>
              <a:buNone/>
              <a:defRPr/>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28600"/>
            <a:ext cx="7499350" cy="1143000"/>
          </a:xfrm>
        </p:spPr>
        <p:txBody>
          <a:bodyPr/>
          <a:lstStyle/>
          <a:p>
            <a:pPr eaLnBrk="1" fontAlgn="auto" hangingPunct="1">
              <a:spcAft>
                <a:spcPts val="0"/>
              </a:spcAft>
              <a:defRPr/>
            </a:pPr>
            <a:r>
              <a:rPr lang="en-US" b="1" i="1" dirty="0" smtClean="0">
                <a:solidFill>
                  <a:schemeClr val="tx2">
                    <a:satMod val="130000"/>
                  </a:schemeClr>
                </a:solidFill>
              </a:rPr>
              <a:t>For Indian Exporters</a:t>
            </a:r>
            <a:endParaRPr lang="en-US" dirty="0">
              <a:solidFill>
                <a:schemeClr val="tx2">
                  <a:satMod val="130000"/>
                </a:schemeClr>
              </a:solidFill>
            </a:endParaRPr>
          </a:p>
        </p:txBody>
      </p:sp>
      <p:sp>
        <p:nvSpPr>
          <p:cNvPr id="3" name="Content Placeholder 2"/>
          <p:cNvSpPr>
            <a:spLocks noGrp="1"/>
          </p:cNvSpPr>
          <p:nvPr>
            <p:ph idx="1"/>
          </p:nvPr>
        </p:nvSpPr>
        <p:spPr>
          <a:xfrm>
            <a:off x="1435100" y="685800"/>
            <a:ext cx="7499350" cy="5715000"/>
          </a:xfrm>
        </p:spPr>
        <p:txBody>
          <a:bodyPr>
            <a:noAutofit/>
          </a:bodyPr>
          <a:lstStyle/>
          <a:p>
            <a:pPr marL="365760" indent="-283464" algn="just" eaLnBrk="1" fontAlgn="auto" hangingPunct="1">
              <a:spcAft>
                <a:spcPts val="0"/>
              </a:spcAft>
              <a:buFont typeface="Wingdings 2"/>
              <a:buChar char=""/>
              <a:defRPr/>
            </a:pPr>
            <a:r>
              <a:rPr lang="en-US" sz="2800" dirty="0" smtClean="0"/>
              <a:t>Inputs on basics to very technical operational matters</a:t>
            </a:r>
          </a:p>
          <a:p>
            <a:pPr marL="365760" indent="-283464" algn="just" eaLnBrk="1" fontAlgn="auto" hangingPunct="1">
              <a:spcAft>
                <a:spcPts val="0"/>
              </a:spcAft>
              <a:buFont typeface="Wingdings 2"/>
              <a:buChar char=""/>
              <a:defRPr/>
            </a:pPr>
            <a:r>
              <a:rPr lang="en-US" sz="2800" dirty="0" smtClean="0"/>
              <a:t>How to Start Exports, Export laws, procedures and know how</a:t>
            </a:r>
          </a:p>
          <a:p>
            <a:pPr marL="365760" indent="-283464" algn="just" eaLnBrk="1" fontAlgn="auto" hangingPunct="1">
              <a:spcAft>
                <a:spcPts val="0"/>
              </a:spcAft>
              <a:buFont typeface="Wingdings 2"/>
              <a:buChar char=""/>
              <a:defRPr/>
            </a:pPr>
            <a:r>
              <a:rPr lang="en-US" sz="2800" dirty="0" smtClean="0"/>
              <a:t>Frequently Asked Questions on Trade agreements, banking,  Customs &amp; Central Excise and export promotion schemes</a:t>
            </a:r>
          </a:p>
          <a:p>
            <a:pPr marL="365760" indent="-283464" algn="just" eaLnBrk="1" fontAlgn="auto" hangingPunct="1">
              <a:spcAft>
                <a:spcPts val="0"/>
              </a:spcAft>
              <a:buFont typeface="Wingdings 2"/>
              <a:buChar char=""/>
              <a:defRPr/>
            </a:pPr>
            <a:r>
              <a:rPr lang="en-US" sz="2800" dirty="0" smtClean="0"/>
              <a:t>Advise foreign buyers on the competitive tariff approach for easy market access</a:t>
            </a:r>
          </a:p>
          <a:p>
            <a:pPr marL="365760" indent="-283464" algn="just" eaLnBrk="1" fontAlgn="auto" hangingPunct="1">
              <a:spcAft>
                <a:spcPts val="0"/>
              </a:spcAft>
              <a:buFont typeface="Wingdings 2"/>
              <a:buChar char=""/>
              <a:defRPr/>
            </a:pPr>
            <a:r>
              <a:rPr lang="en-US" sz="2800" dirty="0" smtClean="0"/>
              <a:t>Free access to website and databases</a:t>
            </a:r>
          </a:p>
          <a:p>
            <a:pPr marL="365760" indent="-283464" algn="just" eaLnBrk="1" fontAlgn="auto" hangingPunct="1">
              <a:spcAft>
                <a:spcPts val="0"/>
              </a:spcAft>
              <a:buFont typeface="Wingdings 2"/>
              <a:buChar char=""/>
              <a:defRPr/>
            </a:pPr>
            <a:r>
              <a:rPr lang="en-US" sz="2800" dirty="0" smtClean="0"/>
              <a:t>Alerts on changes in tariffs and SPS &amp; TBT  measures</a:t>
            </a:r>
          </a:p>
          <a:p>
            <a:pPr marL="365760" indent="-283464" algn="just" eaLnBrk="1" fontAlgn="auto" hangingPunct="1">
              <a:spcAft>
                <a:spcPts val="0"/>
              </a:spcAft>
              <a:buFont typeface="Wingdings 2"/>
              <a:buChar char=""/>
              <a:defRPr/>
            </a:pPr>
            <a:r>
              <a:rPr lang="en-US" sz="2800" dirty="0" smtClean="0"/>
              <a:t>Provision for regular periodic updates </a:t>
            </a:r>
          </a:p>
          <a:p>
            <a:pPr marL="365760" indent="-283464" algn="just" eaLnBrk="1" fontAlgn="auto" hangingPunct="1">
              <a:spcAft>
                <a:spcPts val="0"/>
              </a:spcAft>
              <a:buFont typeface="Wingdings 2"/>
              <a:buChar char=""/>
              <a:defRPr/>
            </a:pPr>
            <a:endParaRPr lang="en-US"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76200"/>
            <a:ext cx="7499350" cy="1143000"/>
          </a:xfrm>
        </p:spPr>
        <p:txBody>
          <a:bodyPr/>
          <a:lstStyle/>
          <a:p>
            <a:pPr eaLnBrk="1" fontAlgn="auto" hangingPunct="1">
              <a:spcAft>
                <a:spcPts val="0"/>
              </a:spcAft>
              <a:defRPr/>
            </a:pPr>
            <a:r>
              <a:rPr lang="en-US" b="1" i="1" dirty="0" smtClean="0">
                <a:solidFill>
                  <a:schemeClr val="tx2">
                    <a:satMod val="130000"/>
                  </a:schemeClr>
                </a:solidFill>
              </a:rPr>
              <a:t>For Foreign Buyers</a:t>
            </a:r>
            <a:endParaRPr lang="en-US" dirty="0">
              <a:solidFill>
                <a:schemeClr val="tx2">
                  <a:satMod val="130000"/>
                </a:schemeClr>
              </a:solidFill>
            </a:endParaRPr>
          </a:p>
        </p:txBody>
      </p:sp>
      <p:sp>
        <p:nvSpPr>
          <p:cNvPr id="3" name="Content Placeholder 2"/>
          <p:cNvSpPr>
            <a:spLocks noGrp="1"/>
          </p:cNvSpPr>
          <p:nvPr>
            <p:ph idx="1"/>
          </p:nvPr>
        </p:nvSpPr>
        <p:spPr>
          <a:xfrm>
            <a:off x="1435100" y="1066800"/>
            <a:ext cx="7499350" cy="5715000"/>
          </a:xfrm>
        </p:spPr>
        <p:txBody>
          <a:bodyPr>
            <a:noAutofit/>
          </a:bodyPr>
          <a:lstStyle/>
          <a:p>
            <a:pPr marL="365760" indent="-283464" algn="just" eaLnBrk="1" fontAlgn="auto" hangingPunct="1">
              <a:spcAft>
                <a:spcPts val="0"/>
              </a:spcAft>
              <a:buFont typeface="Wingdings 2"/>
              <a:buChar char=""/>
              <a:defRPr/>
            </a:pPr>
            <a:r>
              <a:rPr lang="en-US" sz="2600" dirty="0" smtClean="0"/>
              <a:t>Database of around</a:t>
            </a:r>
            <a:r>
              <a:rPr lang="en-US" sz="2600" b="1" dirty="0" smtClean="0"/>
              <a:t> 80,000 </a:t>
            </a:r>
            <a:r>
              <a:rPr lang="en-US" sz="2600" dirty="0" smtClean="0"/>
              <a:t>Indian exporters from various industry sectors </a:t>
            </a:r>
          </a:p>
          <a:p>
            <a:pPr marL="365760" indent="-283464" algn="just" eaLnBrk="1" fontAlgn="auto" hangingPunct="1">
              <a:spcAft>
                <a:spcPts val="0"/>
              </a:spcAft>
              <a:buFont typeface="Wingdings 2"/>
              <a:buChar char=""/>
              <a:defRPr/>
            </a:pPr>
            <a:r>
              <a:rPr lang="en-US" sz="2600" dirty="0" smtClean="0"/>
              <a:t>EPCs have been advised to forward the databases of their members for listing on the portal with the objective to list maximum Indian exporters, provide wide options to buyers to select from </a:t>
            </a:r>
          </a:p>
          <a:p>
            <a:pPr marL="365760" indent="-283464" algn="just" eaLnBrk="1" fontAlgn="auto" hangingPunct="1">
              <a:spcAft>
                <a:spcPts val="0"/>
              </a:spcAft>
              <a:buFont typeface="Wingdings 2"/>
              <a:buChar char=""/>
              <a:defRPr/>
            </a:pPr>
            <a:r>
              <a:rPr lang="en-US" sz="2600" dirty="0" smtClean="0"/>
              <a:t>Information about Overseas Trade Fairs under MAI by the FIEO/ EPCs etc. </a:t>
            </a:r>
          </a:p>
          <a:p>
            <a:pPr marL="365760" indent="-283464" algn="just" eaLnBrk="1" fontAlgn="auto" hangingPunct="1">
              <a:spcAft>
                <a:spcPts val="0"/>
              </a:spcAft>
              <a:buFont typeface="Wingdings 2"/>
              <a:buChar char=""/>
              <a:defRPr/>
            </a:pPr>
            <a:r>
              <a:rPr lang="en-US" sz="2600" dirty="0" smtClean="0"/>
              <a:t>Business tool to search Product-wise/ITC-HS code-wise, select and send trade queries</a:t>
            </a:r>
          </a:p>
          <a:p>
            <a:pPr marL="365760" indent="-283464" algn="just" eaLnBrk="1" fontAlgn="auto" hangingPunct="1">
              <a:spcAft>
                <a:spcPts val="0"/>
              </a:spcAft>
              <a:buFont typeface="Wingdings 2"/>
              <a:buChar char=""/>
              <a:defRPr/>
            </a:pPr>
            <a:r>
              <a:rPr lang="en-US" sz="2600" dirty="0" smtClean="0"/>
              <a:t>Identify the best tariff option amongst MFN, multilateral or bilateral Agreement to import from India at competitive rates</a:t>
            </a:r>
          </a:p>
          <a:p>
            <a:pPr marL="365760" indent="-283464" algn="just" eaLnBrk="1" fontAlgn="auto" hangingPunct="1">
              <a:spcAft>
                <a:spcPts val="0"/>
              </a:spcAft>
              <a:buFont typeface="Wingdings 2"/>
              <a:buChar char=""/>
              <a:defRPr/>
            </a:pPr>
            <a:endParaRPr lang="en-US"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020050" cy="487362"/>
          </a:xfrm>
        </p:spPr>
        <p:txBody>
          <a:bodyPr>
            <a:normAutofit fontScale="90000"/>
          </a:bodyPr>
          <a:lstStyle/>
          <a:p>
            <a:pPr algn="ctr"/>
            <a:r>
              <a:rPr lang="en-GB" sz="4400" b="1" dirty="0" smtClean="0">
                <a:latin typeface="Verdana" pitchFamily="34" charset="0"/>
                <a:ea typeface="Verdana" pitchFamily="34" charset="0"/>
              </a:rPr>
              <a:t>Resources</a:t>
            </a:r>
            <a:endParaRPr lang="en-GB" dirty="0"/>
          </a:p>
        </p:txBody>
      </p:sp>
      <p:sp>
        <p:nvSpPr>
          <p:cNvPr id="3" name="Content Placeholder 2"/>
          <p:cNvSpPr>
            <a:spLocks noGrp="1"/>
          </p:cNvSpPr>
          <p:nvPr>
            <p:ph idx="1"/>
          </p:nvPr>
        </p:nvSpPr>
        <p:spPr>
          <a:xfrm>
            <a:off x="990600" y="838200"/>
            <a:ext cx="8077200" cy="5791200"/>
          </a:xfrm>
        </p:spPr>
        <p:txBody>
          <a:bodyPr/>
          <a:lstStyle/>
          <a:p>
            <a:pPr marL="82550" indent="0" algn="just">
              <a:buNone/>
            </a:pPr>
            <a:r>
              <a:rPr lang="en-GB" sz="2200" dirty="0" smtClean="0">
                <a:latin typeface="Verdana" pitchFamily="34" charset="0"/>
                <a:ea typeface="Verdana" pitchFamily="34" charset="0"/>
              </a:rPr>
              <a:t>The </a:t>
            </a:r>
            <a:r>
              <a:rPr lang="en-GB" sz="2200" dirty="0">
                <a:latin typeface="Verdana" pitchFamily="34" charset="0"/>
                <a:ea typeface="Verdana" pitchFamily="34" charset="0"/>
              </a:rPr>
              <a:t>Indian Trade Portal also lists/hyperlinks the following important resources: </a:t>
            </a:r>
            <a:endParaRPr lang="en-GB" sz="2200" dirty="0" smtClean="0">
              <a:latin typeface="Verdana" pitchFamily="34" charset="0"/>
              <a:ea typeface="Verdana" pitchFamily="34" charset="0"/>
            </a:endParaRPr>
          </a:p>
          <a:p>
            <a:pPr algn="just">
              <a:buFont typeface="Wingdings" pitchFamily="2" charset="2"/>
              <a:buChar char="Ø"/>
            </a:pPr>
            <a:r>
              <a:rPr lang="en-GB" sz="2200" dirty="0" smtClean="0">
                <a:latin typeface="Verdana" pitchFamily="34" charset="0"/>
                <a:ea typeface="Verdana" pitchFamily="34" charset="0"/>
              </a:rPr>
              <a:t>Export </a:t>
            </a:r>
            <a:r>
              <a:rPr lang="en-GB" sz="2200" dirty="0">
                <a:latin typeface="Verdana" pitchFamily="34" charset="0"/>
                <a:ea typeface="Verdana" pitchFamily="34" charset="0"/>
              </a:rPr>
              <a:t>Promotion Bodies of India </a:t>
            </a:r>
          </a:p>
          <a:p>
            <a:pPr algn="just">
              <a:buFont typeface="Wingdings" pitchFamily="2" charset="2"/>
              <a:buChar char="Ø"/>
            </a:pPr>
            <a:r>
              <a:rPr lang="en-GB" sz="2200" dirty="0" smtClean="0">
                <a:latin typeface="Verdana" pitchFamily="34" charset="0"/>
                <a:ea typeface="Verdana" pitchFamily="34" charset="0"/>
              </a:rPr>
              <a:t>International </a:t>
            </a:r>
            <a:r>
              <a:rPr lang="en-GB" sz="2200" dirty="0">
                <a:latin typeface="Verdana" pitchFamily="34" charset="0"/>
                <a:ea typeface="Verdana" pitchFamily="34" charset="0"/>
              </a:rPr>
              <a:t>Trade Bodies </a:t>
            </a:r>
          </a:p>
          <a:p>
            <a:pPr algn="just">
              <a:buFont typeface="Wingdings" pitchFamily="2" charset="2"/>
              <a:buChar char="Ø"/>
            </a:pPr>
            <a:r>
              <a:rPr lang="en-GB" sz="2200" dirty="0" smtClean="0">
                <a:latin typeface="Verdana" pitchFamily="34" charset="0"/>
                <a:ea typeface="Verdana" pitchFamily="34" charset="0"/>
              </a:rPr>
              <a:t>Directorate </a:t>
            </a:r>
            <a:r>
              <a:rPr lang="en-GB" sz="2200" dirty="0">
                <a:latin typeface="Verdana" pitchFamily="34" charset="0"/>
                <a:ea typeface="Verdana" pitchFamily="34" charset="0"/>
              </a:rPr>
              <a:t>General of Foreign Trade </a:t>
            </a:r>
          </a:p>
          <a:p>
            <a:pPr algn="just">
              <a:buFont typeface="Wingdings" pitchFamily="2" charset="2"/>
              <a:buChar char="Ø"/>
            </a:pPr>
            <a:r>
              <a:rPr lang="en-GB" sz="2200" dirty="0" smtClean="0">
                <a:latin typeface="Verdana" pitchFamily="34" charset="0"/>
                <a:ea typeface="Verdana" pitchFamily="34" charset="0"/>
              </a:rPr>
              <a:t>CBIC /</a:t>
            </a:r>
            <a:r>
              <a:rPr lang="en-GB" sz="2200" dirty="0" err="1" smtClean="0">
                <a:latin typeface="Verdana" pitchFamily="34" charset="0"/>
                <a:ea typeface="Verdana" pitchFamily="34" charset="0"/>
              </a:rPr>
              <a:t>icegate</a:t>
            </a:r>
            <a:r>
              <a:rPr lang="en-GB" sz="2200" dirty="0" smtClean="0">
                <a:latin typeface="Verdana" pitchFamily="34" charset="0"/>
                <a:ea typeface="Verdana" pitchFamily="34" charset="0"/>
              </a:rPr>
              <a:t> </a:t>
            </a:r>
            <a:endParaRPr lang="en-GB" sz="2200" dirty="0">
              <a:latin typeface="Verdana" pitchFamily="34" charset="0"/>
              <a:ea typeface="Verdana" pitchFamily="34" charset="0"/>
            </a:endParaRPr>
          </a:p>
          <a:p>
            <a:pPr algn="just">
              <a:buFont typeface="Wingdings" pitchFamily="2" charset="2"/>
              <a:buChar char="Ø"/>
            </a:pPr>
            <a:r>
              <a:rPr lang="en-GB" sz="2200" dirty="0" smtClean="0">
                <a:latin typeface="Verdana" pitchFamily="34" charset="0"/>
                <a:ea typeface="Verdana" pitchFamily="34" charset="0"/>
              </a:rPr>
              <a:t>Customs </a:t>
            </a:r>
            <a:r>
              <a:rPr lang="en-GB" sz="2200" dirty="0">
                <a:latin typeface="Verdana" pitchFamily="34" charset="0"/>
                <a:ea typeface="Verdana" pitchFamily="34" charset="0"/>
              </a:rPr>
              <a:t>Duty Calculator </a:t>
            </a:r>
          </a:p>
          <a:p>
            <a:pPr algn="just">
              <a:buFont typeface="Wingdings" pitchFamily="2" charset="2"/>
              <a:buChar char="Ø"/>
            </a:pPr>
            <a:r>
              <a:rPr lang="en-GB" sz="2200" dirty="0" smtClean="0">
                <a:latin typeface="Verdana" pitchFamily="34" charset="0"/>
                <a:ea typeface="Verdana" pitchFamily="34" charset="0"/>
              </a:rPr>
              <a:t>Rules, Regulation &amp; Acts </a:t>
            </a:r>
            <a:endParaRPr lang="en-GB" sz="2200" dirty="0">
              <a:latin typeface="Verdana" pitchFamily="34" charset="0"/>
              <a:ea typeface="Verdana" pitchFamily="34" charset="0"/>
            </a:endParaRPr>
          </a:p>
          <a:p>
            <a:pPr algn="just">
              <a:buFont typeface="Wingdings" pitchFamily="2" charset="2"/>
              <a:buChar char="Ø"/>
            </a:pPr>
            <a:r>
              <a:rPr lang="en-GB" sz="2200" dirty="0" smtClean="0">
                <a:latin typeface="Verdana" pitchFamily="34" charset="0"/>
                <a:ea typeface="Verdana" pitchFamily="34" charset="0"/>
              </a:rPr>
              <a:t>Make </a:t>
            </a:r>
            <a:r>
              <a:rPr lang="en-GB" sz="2200" dirty="0">
                <a:latin typeface="Verdana" pitchFamily="34" charset="0"/>
                <a:ea typeface="Verdana" pitchFamily="34" charset="0"/>
              </a:rPr>
              <a:t>in India </a:t>
            </a:r>
            <a:endParaRPr lang="en-GB" sz="2200" dirty="0" smtClean="0">
              <a:latin typeface="Verdana" pitchFamily="34" charset="0"/>
              <a:ea typeface="Verdana" pitchFamily="34" charset="0"/>
            </a:endParaRPr>
          </a:p>
          <a:p>
            <a:pPr marL="82550" indent="0" algn="just">
              <a:buNone/>
            </a:pPr>
            <a:endParaRPr lang="en-GB" sz="800" dirty="0" smtClean="0">
              <a:latin typeface="Verdana" pitchFamily="34" charset="0"/>
              <a:ea typeface="Verdana" pitchFamily="34" charset="0"/>
            </a:endParaRPr>
          </a:p>
          <a:p>
            <a:pPr algn="just">
              <a:buFont typeface="Wingdings" pitchFamily="2" charset="2"/>
              <a:buChar char="Ø"/>
            </a:pPr>
            <a:r>
              <a:rPr lang="en-GB" sz="2200" b="1" dirty="0"/>
              <a:t>Alerts on the updates on portal – Tariff, SPS/TBT matters, Export-Import policy conditions of India, GST, MEIS, Duty Drawback, Interest Equalisation Scheme, Transport and Marketing Assistance (TMA), Rebate of State and Central Taxes and Levies (</a:t>
            </a:r>
            <a:r>
              <a:rPr lang="en-GB" sz="2200" b="1" dirty="0" err="1"/>
              <a:t>RoSCTL</a:t>
            </a:r>
            <a:r>
              <a:rPr lang="en-GB" sz="2200" b="1" dirty="0"/>
              <a:t>) Rates:</a:t>
            </a:r>
            <a:endParaRPr lang="en-GB" sz="2200" dirty="0">
              <a:latin typeface="Verdana" pitchFamily="34" charset="0"/>
              <a:ea typeface="Verdana" pitchFamily="34" charset="0"/>
            </a:endParaRPr>
          </a:p>
          <a:p>
            <a:endParaRPr lang="en-GB" sz="2200" dirty="0"/>
          </a:p>
        </p:txBody>
      </p:sp>
    </p:spTree>
    <p:extLst>
      <p:ext uri="{BB962C8B-B14F-4D97-AF65-F5344CB8AC3E}">
        <p14:creationId xmlns:p14="http://schemas.microsoft.com/office/powerpoint/2010/main" val="220227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8229600" cy="868362"/>
          </a:xfrm>
        </p:spPr>
        <p:txBody>
          <a:bodyPr>
            <a:normAutofit fontScale="90000"/>
          </a:bodyPr>
          <a:lstStyle/>
          <a:p>
            <a:pPr eaLnBrk="1" fontAlgn="auto" hangingPunct="1">
              <a:spcAft>
                <a:spcPts val="0"/>
              </a:spcAft>
              <a:defRPr/>
            </a:pPr>
            <a:r>
              <a:rPr lang="en-US" b="1" dirty="0" smtClean="0">
                <a:solidFill>
                  <a:schemeClr val="tx2">
                    <a:satMod val="130000"/>
                  </a:schemeClr>
                </a:solidFill>
                <a:latin typeface="Cambria" pitchFamily="18" charset="0"/>
              </a:rPr>
              <a:t> </a:t>
            </a:r>
            <a:br>
              <a:rPr lang="en-US" b="1" dirty="0" smtClean="0">
                <a:solidFill>
                  <a:schemeClr val="tx2">
                    <a:satMod val="130000"/>
                  </a:schemeClr>
                </a:solidFill>
                <a:latin typeface="Cambria" pitchFamily="18" charset="0"/>
              </a:rPr>
            </a:br>
            <a:r>
              <a:rPr lang="en-US" b="1" dirty="0" smtClean="0">
                <a:solidFill>
                  <a:schemeClr val="tx2">
                    <a:satMod val="130000"/>
                  </a:schemeClr>
                </a:solidFill>
                <a:latin typeface="Cambria" pitchFamily="18" charset="0"/>
              </a:rPr>
              <a:t>Accessing the Portal- 4 Easy steps</a:t>
            </a:r>
            <a:br>
              <a:rPr lang="en-US" b="1" dirty="0" smtClean="0">
                <a:solidFill>
                  <a:schemeClr val="tx2">
                    <a:satMod val="130000"/>
                  </a:schemeClr>
                </a:solidFill>
                <a:latin typeface="Cambria" pitchFamily="18" charset="0"/>
              </a:rPr>
            </a:br>
            <a:r>
              <a:rPr lang="en-US" b="1" dirty="0" smtClean="0">
                <a:solidFill>
                  <a:schemeClr val="tx2">
                    <a:satMod val="130000"/>
                  </a:schemeClr>
                </a:solidFill>
                <a:latin typeface="Cambria" pitchFamily="18" charset="0"/>
              </a:rPr>
              <a:t>For Exporters &amp; Importers</a:t>
            </a:r>
            <a:br>
              <a:rPr lang="en-US" b="1" dirty="0" smtClean="0">
                <a:solidFill>
                  <a:schemeClr val="tx2">
                    <a:satMod val="130000"/>
                  </a:schemeClr>
                </a:solidFill>
                <a:latin typeface="Cambria" pitchFamily="18" charset="0"/>
              </a:rPr>
            </a:br>
            <a:endParaRPr lang="en-US" b="1" dirty="0">
              <a:solidFill>
                <a:schemeClr val="tx2">
                  <a:satMod val="130000"/>
                </a:schemeClr>
              </a:solidFill>
              <a:latin typeface="Cambria" pitchFamily="18" charset="0"/>
            </a:endParaRPr>
          </a:p>
        </p:txBody>
      </p:sp>
      <p:graphicFrame>
        <p:nvGraphicFramePr>
          <p:cNvPr id="11" name="Content Placeholder 10"/>
          <p:cNvGraphicFramePr>
            <a:graphicFrameLocks noGrp="1"/>
          </p:cNvGraphicFramePr>
          <p:nvPr>
            <p:ph idx="1"/>
          </p:nvPr>
        </p:nvGraphicFramePr>
        <p:xfrm>
          <a:off x="304800" y="1295400"/>
          <a:ext cx="52578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ounded Rectangle 3"/>
          <p:cNvSpPr/>
          <p:nvPr/>
        </p:nvSpPr>
        <p:spPr>
          <a:xfrm>
            <a:off x="5715000" y="1828800"/>
            <a:ext cx="2895600" cy="609600"/>
          </a:xfrm>
          <a:prstGeom prst="roundRect">
            <a:avLst>
              <a:gd name="adj" fmla="val 21212"/>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US" dirty="0">
                <a:solidFill>
                  <a:schemeClr val="tx1"/>
                </a:solidFill>
              </a:rPr>
              <a:t>Most Favored Nation tariff or Basic Customs Duty</a:t>
            </a:r>
          </a:p>
        </p:txBody>
      </p:sp>
      <p:sp>
        <p:nvSpPr>
          <p:cNvPr id="5" name="Rounded Rectangle 4"/>
          <p:cNvSpPr/>
          <p:nvPr/>
        </p:nvSpPr>
        <p:spPr>
          <a:xfrm>
            <a:off x="5715000" y="2590800"/>
            <a:ext cx="2895600" cy="609600"/>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US" dirty="0">
                <a:solidFill>
                  <a:schemeClr val="tx1"/>
                </a:solidFill>
              </a:rPr>
              <a:t>Preferential Tariff</a:t>
            </a:r>
          </a:p>
        </p:txBody>
      </p:sp>
      <p:sp>
        <p:nvSpPr>
          <p:cNvPr id="7" name="Rounded Rectangle 6"/>
          <p:cNvSpPr/>
          <p:nvPr/>
        </p:nvSpPr>
        <p:spPr>
          <a:xfrm>
            <a:off x="5715000" y="4114800"/>
            <a:ext cx="2971800" cy="609600"/>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US" dirty="0">
                <a:solidFill>
                  <a:schemeClr val="tx1"/>
                </a:solidFill>
              </a:rPr>
              <a:t>Non –Tariff Measures</a:t>
            </a:r>
          </a:p>
          <a:p>
            <a:pPr algn="ctr" fontAlgn="auto">
              <a:spcBef>
                <a:spcPts val="0"/>
              </a:spcBef>
              <a:spcAft>
                <a:spcPts val="0"/>
              </a:spcAft>
              <a:defRPr/>
            </a:pPr>
            <a:r>
              <a:rPr lang="en-US" dirty="0">
                <a:solidFill>
                  <a:schemeClr val="tx1"/>
                </a:solidFill>
              </a:rPr>
              <a:t>(SPS &amp; TBT)</a:t>
            </a:r>
          </a:p>
        </p:txBody>
      </p:sp>
      <p:sp>
        <p:nvSpPr>
          <p:cNvPr id="8" name="Rounded Rectangle 7"/>
          <p:cNvSpPr/>
          <p:nvPr/>
        </p:nvSpPr>
        <p:spPr>
          <a:xfrm>
            <a:off x="5715000" y="3352800"/>
            <a:ext cx="2895600" cy="609600"/>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US" dirty="0">
                <a:solidFill>
                  <a:schemeClr val="tx1"/>
                </a:solidFill>
              </a:rPr>
              <a:t>Rules of Origin</a:t>
            </a:r>
          </a:p>
        </p:txBody>
      </p:sp>
      <p:sp>
        <p:nvSpPr>
          <p:cNvPr id="9" name="Rounded Rectangle 8"/>
          <p:cNvSpPr/>
          <p:nvPr/>
        </p:nvSpPr>
        <p:spPr>
          <a:xfrm>
            <a:off x="5715000" y="4876800"/>
            <a:ext cx="2971800" cy="609600"/>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lvl="0" algn="ctr" fontAlgn="auto">
              <a:spcBef>
                <a:spcPts val="0"/>
              </a:spcBef>
              <a:spcAft>
                <a:spcPts val="0"/>
              </a:spcAft>
              <a:defRPr/>
            </a:pPr>
            <a:r>
              <a:rPr lang="en-US" dirty="0" smtClean="0">
                <a:solidFill>
                  <a:schemeClr val="tx1"/>
                </a:solidFill>
              </a:rPr>
              <a:t>MEIS &amp; Drawback Rates</a:t>
            </a:r>
            <a:endParaRPr lang="en-US" dirty="0">
              <a:solidFill>
                <a:schemeClr val="tx1"/>
              </a:solidFill>
            </a:endParaRPr>
          </a:p>
        </p:txBody>
      </p:sp>
      <p:sp>
        <p:nvSpPr>
          <p:cNvPr id="10" name="Rounded Rectangle 9"/>
          <p:cNvSpPr/>
          <p:nvPr/>
        </p:nvSpPr>
        <p:spPr>
          <a:xfrm>
            <a:off x="5715000" y="5638800"/>
            <a:ext cx="2971800" cy="609600"/>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US" dirty="0" smtClean="0">
                <a:solidFill>
                  <a:schemeClr val="tx1"/>
                </a:solidFill>
              </a:rPr>
              <a:t>Export –Import policy of India</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10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Top)">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lide(fromTop)">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lide(fromTop)">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slide(fromTop)">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1"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slide(fromTop)">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slide(fromTop)">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7499350" cy="1143000"/>
          </a:xfrm>
        </p:spPr>
        <p:txBody>
          <a:bodyPr/>
          <a:lstStyle/>
          <a:p>
            <a:pPr eaLnBrk="1" fontAlgn="auto" hangingPunct="1">
              <a:spcAft>
                <a:spcPts val="0"/>
              </a:spcAft>
              <a:defRPr/>
            </a:pPr>
            <a:r>
              <a:rPr lang="en-US" b="1" i="1" dirty="0" smtClean="0">
                <a:solidFill>
                  <a:schemeClr val="tx2">
                    <a:satMod val="130000"/>
                  </a:schemeClr>
                </a:solidFill>
              </a:rPr>
              <a:t>Tariffs and Preferential Tariffs</a:t>
            </a:r>
            <a:endParaRPr lang="en-US" b="1" i="1" dirty="0">
              <a:solidFill>
                <a:schemeClr val="tx2">
                  <a:satMod val="130000"/>
                </a:schemeClr>
              </a:solidFill>
            </a:endParaRPr>
          </a:p>
        </p:txBody>
      </p:sp>
      <p:sp>
        <p:nvSpPr>
          <p:cNvPr id="12291" name="Content Placeholder 2"/>
          <p:cNvSpPr>
            <a:spLocks noGrp="1"/>
          </p:cNvSpPr>
          <p:nvPr>
            <p:ph sz="half" idx="1"/>
          </p:nvPr>
        </p:nvSpPr>
        <p:spPr>
          <a:xfrm>
            <a:off x="990600" y="1600200"/>
            <a:ext cx="3733800" cy="4525963"/>
          </a:xfrm>
        </p:spPr>
        <p:txBody>
          <a:bodyPr/>
          <a:lstStyle/>
          <a:p>
            <a:pPr eaLnBrk="1" hangingPunct="1">
              <a:buFont typeface="Wingdings 2" pitchFamily="18" charset="2"/>
              <a:buNone/>
            </a:pPr>
            <a:r>
              <a:rPr lang="en-US" sz="1800" b="1" dirty="0" smtClean="0"/>
              <a:t>Countries without FTAs- </a:t>
            </a:r>
          </a:p>
          <a:p>
            <a:pPr eaLnBrk="1" hangingPunct="1">
              <a:buFont typeface="Wingdings 2" pitchFamily="18" charset="2"/>
              <a:buNone/>
            </a:pPr>
            <a:r>
              <a:rPr lang="en-US" sz="1800" dirty="0" smtClean="0"/>
              <a:t>     Product wise</a:t>
            </a:r>
          </a:p>
          <a:p>
            <a:pPr lvl="1" eaLnBrk="1" hangingPunct="1"/>
            <a:r>
              <a:rPr lang="en-US" sz="1800" dirty="0" smtClean="0"/>
              <a:t>MFN tariff</a:t>
            </a:r>
          </a:p>
          <a:p>
            <a:pPr lvl="1" eaLnBrk="1" hangingPunct="1"/>
            <a:r>
              <a:rPr lang="en-US" sz="1800" dirty="0" smtClean="0"/>
              <a:t>GSP benefits</a:t>
            </a:r>
          </a:p>
          <a:p>
            <a:pPr lvl="1" eaLnBrk="1" hangingPunct="1"/>
            <a:r>
              <a:rPr lang="en-US" sz="1800" dirty="0" smtClean="0"/>
              <a:t>NTMs</a:t>
            </a:r>
          </a:p>
          <a:p>
            <a:pPr lvl="1" eaLnBrk="1" hangingPunct="1">
              <a:buFont typeface="Verdana" pitchFamily="34" charset="0"/>
              <a:buNone/>
            </a:pPr>
            <a:endParaRPr lang="en-US" sz="1800" dirty="0" smtClean="0"/>
          </a:p>
          <a:p>
            <a:pPr eaLnBrk="1" hangingPunct="1">
              <a:buFont typeface="Wingdings 2" pitchFamily="18" charset="2"/>
              <a:buNone/>
            </a:pPr>
            <a:r>
              <a:rPr lang="en-US" sz="1800" b="1" dirty="0" smtClean="0"/>
              <a:t>Countries with FTAs-</a:t>
            </a:r>
          </a:p>
          <a:p>
            <a:pPr eaLnBrk="1" hangingPunct="1">
              <a:buFont typeface="Wingdings 2" pitchFamily="18" charset="2"/>
              <a:buNone/>
            </a:pPr>
            <a:r>
              <a:rPr lang="en-US" sz="1800" dirty="0" smtClean="0"/>
              <a:t>     Product wise</a:t>
            </a:r>
          </a:p>
          <a:p>
            <a:pPr lvl="1" eaLnBrk="1" hangingPunct="1"/>
            <a:r>
              <a:rPr lang="en-US" sz="1800" dirty="0" smtClean="0"/>
              <a:t>MFN tariff</a:t>
            </a:r>
          </a:p>
          <a:p>
            <a:pPr lvl="1" eaLnBrk="1" hangingPunct="1"/>
            <a:r>
              <a:rPr lang="en-US" sz="1800" dirty="0" smtClean="0"/>
              <a:t>Preferential tariff</a:t>
            </a:r>
          </a:p>
          <a:p>
            <a:pPr lvl="1" eaLnBrk="1" hangingPunct="1"/>
            <a:r>
              <a:rPr lang="en-US" sz="1800" dirty="0" smtClean="0"/>
              <a:t>Preferential </a:t>
            </a:r>
            <a:r>
              <a:rPr lang="en-US" sz="1800" dirty="0" err="1" smtClean="0"/>
              <a:t>RoO</a:t>
            </a:r>
            <a:endParaRPr lang="en-US" sz="1800" dirty="0" smtClean="0"/>
          </a:p>
          <a:p>
            <a:pPr lvl="1" eaLnBrk="1" hangingPunct="1"/>
            <a:r>
              <a:rPr lang="en-US" sz="1800" dirty="0" smtClean="0"/>
              <a:t>NTMs </a:t>
            </a:r>
          </a:p>
        </p:txBody>
      </p:sp>
      <p:pic>
        <p:nvPicPr>
          <p:cNvPr id="12292" name="Picture 2" descr="C:\Users\auditor\Desktop\ttt.png"/>
          <p:cNvPicPr>
            <a:picLocks noChangeAspect="1" noChangeArrowheads="1"/>
          </p:cNvPicPr>
          <p:nvPr/>
        </p:nvPicPr>
        <p:blipFill>
          <a:blip r:embed="rId2" cstate="print"/>
          <a:srcRect/>
          <a:stretch>
            <a:fillRect/>
          </a:stretch>
        </p:blipFill>
        <p:spPr bwMode="auto">
          <a:xfrm>
            <a:off x="4495800" y="1981200"/>
            <a:ext cx="4381500" cy="3276600"/>
          </a:xfrm>
          <a:prstGeom prst="rect">
            <a:avLst/>
          </a:prstGeom>
          <a:noFill/>
          <a:ln w="9525">
            <a:noFill/>
            <a:miter lim="800000"/>
            <a:headEnd/>
            <a:tailEnd/>
          </a:ln>
        </p:spPr>
      </p:pic>
      <p:sp>
        <p:nvSpPr>
          <p:cNvPr id="12293" name="TextBox 4"/>
          <p:cNvSpPr txBox="1">
            <a:spLocks noChangeArrowheads="1"/>
          </p:cNvSpPr>
          <p:nvPr/>
        </p:nvSpPr>
        <p:spPr bwMode="auto">
          <a:xfrm>
            <a:off x="4419600" y="1519238"/>
            <a:ext cx="4419600" cy="461962"/>
          </a:xfrm>
          <a:prstGeom prst="rect">
            <a:avLst/>
          </a:prstGeom>
          <a:noFill/>
          <a:ln w="9525">
            <a:noFill/>
            <a:miter lim="800000"/>
            <a:headEnd/>
            <a:tailEnd/>
          </a:ln>
        </p:spPr>
        <p:txBody>
          <a:bodyPr>
            <a:spAutoFit/>
          </a:bodyPr>
          <a:lstStyle/>
          <a:p>
            <a:pPr algn="ctr"/>
            <a:r>
              <a:rPr lang="en-US" sz="1200">
                <a:latin typeface="Gill Sans MT" pitchFamily="34" charset="0"/>
              </a:rPr>
              <a:t>6117900000 - Parts of garments or clothing accessories, knitted or crocheted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57200"/>
            <a:ext cx="8915399" cy="625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3402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96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8374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7543800" cy="838200"/>
          </a:xfrm>
        </p:spPr>
        <p:txBody>
          <a:bodyPr>
            <a:noAutofit/>
          </a:bodyPr>
          <a:lstStyle/>
          <a:p>
            <a:pPr algn="ctr"/>
            <a:r>
              <a:rPr lang="en-IN" sz="3000" b="1" dirty="0" smtClean="0"/>
              <a:t>Use FTA’s &amp; expand your Business</a:t>
            </a:r>
            <a:endParaRPr lang="en-IN" sz="3000" b="1" dirty="0"/>
          </a:p>
        </p:txBody>
      </p:sp>
      <p:sp>
        <p:nvSpPr>
          <p:cNvPr id="3" name="Content Placeholder 2"/>
          <p:cNvSpPr>
            <a:spLocks noGrp="1"/>
          </p:cNvSpPr>
          <p:nvPr>
            <p:ph idx="1"/>
          </p:nvPr>
        </p:nvSpPr>
        <p:spPr>
          <a:xfrm>
            <a:off x="1066800" y="1066800"/>
            <a:ext cx="7924800" cy="5562600"/>
          </a:xfrm>
        </p:spPr>
        <p:txBody>
          <a:bodyPr/>
          <a:lstStyle/>
          <a:p>
            <a:pPr algn="just">
              <a:buFont typeface="Wingdings" pitchFamily="2" charset="2"/>
              <a:buChar char="Ø"/>
            </a:pPr>
            <a:r>
              <a:rPr lang="en-GB" sz="2200" dirty="0" smtClean="0">
                <a:latin typeface="Verdana" pitchFamily="34" charset="0"/>
                <a:ea typeface="Verdana" pitchFamily="34" charset="0"/>
              </a:rPr>
              <a:t>India </a:t>
            </a:r>
            <a:r>
              <a:rPr lang="en-GB" sz="2200" dirty="0">
                <a:latin typeface="Verdana" pitchFamily="34" charset="0"/>
                <a:ea typeface="Verdana" pitchFamily="34" charset="0"/>
              </a:rPr>
              <a:t>has entered into trading agreements with various countries of the world with the objective of boosting its external </a:t>
            </a:r>
            <a:r>
              <a:rPr lang="en-GB" sz="2200" dirty="0" smtClean="0">
                <a:latin typeface="Verdana" pitchFamily="34" charset="0"/>
                <a:ea typeface="Verdana" pitchFamily="34" charset="0"/>
              </a:rPr>
              <a:t>trade</a:t>
            </a:r>
          </a:p>
          <a:p>
            <a:pPr marL="82550" indent="0" algn="just">
              <a:buNone/>
            </a:pPr>
            <a:endParaRPr lang="en-GB" sz="600" dirty="0" smtClean="0">
              <a:latin typeface="Verdana" pitchFamily="34" charset="0"/>
              <a:ea typeface="Verdana" pitchFamily="34" charset="0"/>
            </a:endParaRPr>
          </a:p>
          <a:p>
            <a:pPr algn="just">
              <a:buFont typeface="Wingdings" pitchFamily="2" charset="2"/>
              <a:buChar char="Ø"/>
            </a:pPr>
            <a:r>
              <a:rPr lang="en-IN" sz="2200" dirty="0" smtClean="0">
                <a:latin typeface="Verdana" pitchFamily="34" charset="0"/>
                <a:ea typeface="Verdana" pitchFamily="34" charset="0"/>
              </a:rPr>
              <a:t>Partner countries exchange trade concessions (like allowing imports from partner country at lesser or zero duty). </a:t>
            </a:r>
          </a:p>
          <a:p>
            <a:pPr marL="82550" indent="0" algn="just">
              <a:buNone/>
            </a:pPr>
            <a:endParaRPr lang="en-IN" sz="600" dirty="0">
              <a:latin typeface="Verdana" pitchFamily="34" charset="0"/>
              <a:ea typeface="Verdana" pitchFamily="34" charset="0"/>
            </a:endParaRPr>
          </a:p>
          <a:p>
            <a:pPr algn="just">
              <a:buFont typeface="Wingdings" pitchFamily="2" charset="2"/>
              <a:buChar char="Ø"/>
            </a:pPr>
            <a:r>
              <a:rPr lang="en-IN" sz="2200" dirty="0">
                <a:latin typeface="Verdana" pitchFamily="34" charset="0"/>
                <a:ea typeface="Verdana" pitchFamily="34" charset="0"/>
              </a:rPr>
              <a:t>Indian Exporters / Importers must understand how FTAs will impact business, create new export opportunities as well as put competitive pressures on domestic manufacturing sector. </a:t>
            </a:r>
          </a:p>
          <a:p>
            <a:pPr algn="just">
              <a:buFont typeface="Wingdings" pitchFamily="2" charset="2"/>
              <a:buChar char="Ø"/>
            </a:pPr>
            <a:endParaRPr lang="en-IN" sz="2200" dirty="0" smtClean="0">
              <a:latin typeface="Verdana" pitchFamily="34" charset="0"/>
              <a:ea typeface="Verdana" pitchFamily="34" charset="0"/>
            </a:endParaRPr>
          </a:p>
          <a:p>
            <a:pPr algn="just">
              <a:buFont typeface="Wingdings" pitchFamily="2" charset="2"/>
              <a:buChar char="Ø"/>
            </a:pPr>
            <a:r>
              <a:rPr lang="en-IN" sz="2200" dirty="0" smtClean="0">
                <a:latin typeface="Verdana" pitchFamily="34" charset="0"/>
                <a:ea typeface="Verdana" pitchFamily="34" charset="0"/>
              </a:rPr>
              <a:t>FTAs </a:t>
            </a:r>
            <a:r>
              <a:rPr lang="en-IN" sz="2200" dirty="0" smtClean="0">
                <a:latin typeface="Verdana" pitchFamily="34" charset="0"/>
                <a:ea typeface="Verdana" pitchFamily="34" charset="0"/>
              </a:rPr>
              <a:t>are being signed by almost all countries and as per WTO statistics currently 398 FTAs are in force. </a:t>
            </a:r>
          </a:p>
          <a:p>
            <a:pPr marL="82550" indent="0" algn="just">
              <a:buNone/>
            </a:pPr>
            <a:endParaRPr lang="en-IN" sz="600" dirty="0" smtClean="0">
              <a:latin typeface="Verdana" pitchFamily="34" charset="0"/>
              <a:ea typeface="Verdana" pitchFamily="34" charset="0"/>
            </a:endParaRPr>
          </a:p>
          <a:p>
            <a:pPr algn="just">
              <a:buFont typeface="Wingdings" pitchFamily="2" charset="2"/>
              <a:buChar char="Ø"/>
            </a:pPr>
            <a:endParaRPr lang="en-IN" sz="2200" b="1" dirty="0">
              <a:latin typeface="Verdana" pitchFamily="34" charset="0"/>
              <a:ea typeface="Verdana" pitchFamily="34" charset="0"/>
            </a:endParaRPr>
          </a:p>
        </p:txBody>
      </p:sp>
    </p:spTree>
    <p:extLst>
      <p:ext uri="{BB962C8B-B14F-4D97-AF65-F5344CB8AC3E}">
        <p14:creationId xmlns:p14="http://schemas.microsoft.com/office/powerpoint/2010/main" val="25883547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1" y="21265"/>
            <a:ext cx="7924800" cy="383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156" y="3581400"/>
            <a:ext cx="8039923"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1313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238" y="0"/>
            <a:ext cx="858456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38005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38113"/>
            <a:ext cx="7543799" cy="658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60619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35100" y="884238"/>
            <a:ext cx="7499350" cy="3992562"/>
          </a:xfrm>
        </p:spPr>
        <p:txBody>
          <a:bodyPr>
            <a:noAutofit/>
          </a:bodyPr>
          <a:lstStyle/>
          <a:p>
            <a:pPr algn="ctr" eaLnBrk="1" fontAlgn="auto" hangingPunct="1">
              <a:spcAft>
                <a:spcPts val="0"/>
              </a:spcAft>
              <a:defRPr/>
            </a:pPr>
            <a:r>
              <a:rPr lang="en-US" sz="9600" dirty="0" smtClean="0">
                <a:solidFill>
                  <a:schemeClr val="tx2">
                    <a:satMod val="130000"/>
                  </a:schemeClr>
                </a:solidFill>
              </a:rPr>
              <a:t>   Thank You</a:t>
            </a:r>
            <a:br>
              <a:rPr lang="en-US" sz="9600" dirty="0" smtClean="0">
                <a:solidFill>
                  <a:schemeClr val="tx2">
                    <a:satMod val="130000"/>
                  </a:schemeClr>
                </a:solidFill>
              </a:rPr>
            </a:br>
            <a:r>
              <a:rPr lang="en-US" sz="4800" dirty="0" smtClean="0">
                <a:solidFill>
                  <a:schemeClr val="tx2">
                    <a:satMod val="130000"/>
                  </a:schemeClr>
                </a:solidFill>
              </a:rPr>
              <a:t>Email:  </a:t>
            </a:r>
            <a:r>
              <a:rPr lang="en-US" sz="4800" dirty="0" smtClean="0">
                <a:solidFill>
                  <a:srgbClr val="FF0000"/>
                </a:solidFill>
                <a:hlinkClick r:id="rId2"/>
              </a:rPr>
              <a:t>aloksrivastava@fieo.org</a:t>
            </a:r>
            <a:r>
              <a:rPr lang="en-US" sz="4800" dirty="0" smtClean="0">
                <a:solidFill>
                  <a:srgbClr val="FF0000"/>
                </a:solidFill>
              </a:rPr>
              <a:t/>
            </a:r>
            <a:br>
              <a:rPr lang="en-US" sz="4800" dirty="0" smtClean="0">
                <a:solidFill>
                  <a:srgbClr val="FF0000"/>
                </a:solidFill>
              </a:rPr>
            </a:br>
            <a:r>
              <a:rPr lang="en-US" sz="4800" dirty="0" err="1" smtClean="0">
                <a:solidFill>
                  <a:srgbClr val="FF0000"/>
                </a:solidFill>
              </a:rPr>
              <a:t>Ph</a:t>
            </a:r>
            <a:r>
              <a:rPr lang="en-US" sz="4800" dirty="0" smtClean="0">
                <a:solidFill>
                  <a:srgbClr val="FF0000"/>
                </a:solidFill>
              </a:rPr>
              <a:t>: 0512-2534824</a:t>
            </a:r>
            <a:endParaRPr lang="en-US" sz="4800"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N" b="1" dirty="0"/>
              <a:t>India’s FTA Partner Countries</a:t>
            </a:r>
          </a:p>
        </p:txBody>
      </p:sp>
      <p:sp>
        <p:nvSpPr>
          <p:cNvPr id="3" name="Content Placeholder 2"/>
          <p:cNvSpPr>
            <a:spLocks noGrp="1"/>
          </p:cNvSpPr>
          <p:nvPr>
            <p:ph idx="1"/>
          </p:nvPr>
        </p:nvSpPr>
        <p:spPr>
          <a:xfrm>
            <a:off x="1219200" y="1447800"/>
            <a:ext cx="7715250" cy="5181600"/>
          </a:xfrm>
        </p:spPr>
        <p:txBody>
          <a:bodyPr/>
          <a:lstStyle/>
          <a:p>
            <a:pPr algn="just"/>
            <a:r>
              <a:rPr lang="en-IN" sz="2800" dirty="0" smtClean="0"/>
              <a:t>India’s FTAs now have worldwide reach. Understand important aspects of each of the FTAs. </a:t>
            </a:r>
          </a:p>
          <a:p>
            <a:pPr algn="just"/>
            <a:r>
              <a:rPr lang="en-IN" sz="2800" b="1" dirty="0" smtClean="0">
                <a:solidFill>
                  <a:srgbClr val="FF0000"/>
                </a:solidFill>
              </a:rPr>
              <a:t>Already concluded</a:t>
            </a:r>
          </a:p>
          <a:p>
            <a:pPr algn="just"/>
            <a:r>
              <a:rPr lang="en-IN" sz="2800" dirty="0" smtClean="0"/>
              <a:t>10 FTAs-	18 Countries</a:t>
            </a:r>
          </a:p>
          <a:p>
            <a:pPr algn="just"/>
            <a:r>
              <a:rPr lang="en-IN" sz="2800" dirty="0" smtClean="0"/>
              <a:t>6 PTAs-		50 Countries</a:t>
            </a:r>
          </a:p>
          <a:p>
            <a:pPr algn="just"/>
            <a:r>
              <a:rPr lang="en-IN" sz="2800" dirty="0" smtClean="0"/>
              <a:t>Duty Free Tariff concession for least developed countries-49 countries </a:t>
            </a:r>
          </a:p>
          <a:p>
            <a:pPr algn="just"/>
            <a:r>
              <a:rPr lang="en-IN" sz="2800" b="1" dirty="0" smtClean="0"/>
              <a:t>10 Agreements under Negotiation/ expansion -32 Countries</a:t>
            </a:r>
            <a:r>
              <a:rPr lang="en-IN" sz="2800" dirty="0" smtClean="0"/>
              <a:t> </a:t>
            </a:r>
            <a:endParaRPr lang="en-IN" sz="2800" dirty="0"/>
          </a:p>
        </p:txBody>
      </p:sp>
    </p:spTree>
    <p:extLst>
      <p:ext uri="{BB962C8B-B14F-4D97-AF65-F5344CB8AC3E}">
        <p14:creationId xmlns:p14="http://schemas.microsoft.com/office/powerpoint/2010/main" val="28125980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smtClean="0"/>
              <a:t>Calculating Benefits / Cases</a:t>
            </a:r>
            <a:endParaRPr lang="en-IN" b="1" dirty="0"/>
          </a:p>
        </p:txBody>
      </p:sp>
      <p:sp>
        <p:nvSpPr>
          <p:cNvPr id="3" name="Content Placeholder 2"/>
          <p:cNvSpPr>
            <a:spLocks noGrp="1"/>
          </p:cNvSpPr>
          <p:nvPr>
            <p:ph idx="1"/>
          </p:nvPr>
        </p:nvSpPr>
        <p:spPr>
          <a:xfrm>
            <a:off x="1219200" y="1447800"/>
            <a:ext cx="7715250" cy="5257800"/>
          </a:xfrm>
        </p:spPr>
        <p:txBody>
          <a:bodyPr/>
          <a:lstStyle/>
          <a:p>
            <a:pPr algn="just"/>
            <a:r>
              <a:rPr lang="en-IN" sz="2800" dirty="0" smtClean="0"/>
              <a:t>Export under FTA</a:t>
            </a:r>
          </a:p>
          <a:p>
            <a:pPr algn="just"/>
            <a:r>
              <a:rPr lang="en-IN" sz="2800" dirty="0" smtClean="0"/>
              <a:t>Evaluate eligibility and calculate benefit</a:t>
            </a:r>
          </a:p>
          <a:p>
            <a:pPr algn="just"/>
            <a:r>
              <a:rPr lang="en-IN" sz="2800" dirty="0" smtClean="0"/>
              <a:t>Detailed process steps</a:t>
            </a:r>
          </a:p>
          <a:p>
            <a:pPr algn="just"/>
            <a:r>
              <a:rPr lang="en-IN" sz="2800" dirty="0" smtClean="0"/>
              <a:t>Cases of calculation of benefits specific products</a:t>
            </a:r>
            <a:r>
              <a:rPr lang="en-IN" sz="2800" dirty="0" smtClean="0"/>
              <a:t>.</a:t>
            </a:r>
          </a:p>
          <a:p>
            <a:pPr algn="just"/>
            <a:endParaRPr lang="en-IN" sz="2800" b="1" dirty="0"/>
          </a:p>
          <a:p>
            <a:pPr algn="just"/>
            <a:r>
              <a:rPr lang="en-IN" sz="2800" b="1" dirty="0" smtClean="0"/>
              <a:t>Rules </a:t>
            </a:r>
            <a:r>
              <a:rPr lang="en-IN" sz="2800" b="1" dirty="0" smtClean="0"/>
              <a:t>of Origin </a:t>
            </a:r>
          </a:p>
          <a:p>
            <a:pPr algn="just"/>
            <a:r>
              <a:rPr lang="en-IN" sz="2800" dirty="0" smtClean="0"/>
              <a:t>Rules of origin are important part of an FTA. Even if FTA offers Zero Duty imports facility to a product, benefit will be available only if it meets Rules of Origin Criteria. </a:t>
            </a:r>
            <a:endParaRPr lang="en-IN" sz="2800" dirty="0"/>
          </a:p>
        </p:txBody>
      </p:sp>
    </p:spTree>
    <p:extLst>
      <p:ext uri="{BB962C8B-B14F-4D97-AF65-F5344CB8AC3E}">
        <p14:creationId xmlns:p14="http://schemas.microsoft.com/office/powerpoint/2010/main" val="27992519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7315200" cy="533400"/>
          </a:xfrm>
        </p:spPr>
        <p:txBody>
          <a:bodyPr>
            <a:normAutofit fontScale="90000"/>
          </a:bodyPr>
          <a:lstStyle/>
          <a:p>
            <a:pPr algn="ctr"/>
            <a:r>
              <a:rPr lang="en-IN" b="1" dirty="0" smtClean="0"/>
              <a:t>FTA Essentials </a:t>
            </a:r>
            <a:r>
              <a:rPr lang="en-IN" dirty="0" smtClean="0"/>
              <a:t>	</a:t>
            </a:r>
            <a:endParaRPr lang="en-IN" dirty="0"/>
          </a:p>
        </p:txBody>
      </p:sp>
      <p:sp>
        <p:nvSpPr>
          <p:cNvPr id="3" name="Content Placeholder 2"/>
          <p:cNvSpPr>
            <a:spLocks noGrp="1"/>
          </p:cNvSpPr>
          <p:nvPr>
            <p:ph idx="1"/>
          </p:nvPr>
        </p:nvSpPr>
        <p:spPr>
          <a:xfrm>
            <a:off x="838200" y="838200"/>
            <a:ext cx="8096250" cy="5791200"/>
          </a:xfrm>
        </p:spPr>
        <p:txBody>
          <a:bodyPr/>
          <a:lstStyle/>
          <a:p>
            <a:pPr>
              <a:buFont typeface="Wingdings" pitchFamily="2" charset="2"/>
              <a:buChar char="Ø"/>
            </a:pPr>
            <a:r>
              <a:rPr lang="en-IN" sz="2600" dirty="0" smtClean="0">
                <a:latin typeface="Verdana" pitchFamily="34" charset="0"/>
                <a:ea typeface="Verdana" pitchFamily="34" charset="0"/>
              </a:rPr>
              <a:t>Trade creation and Trade diversion </a:t>
            </a:r>
          </a:p>
          <a:p>
            <a:pPr>
              <a:buFont typeface="Wingdings" pitchFamily="2" charset="2"/>
              <a:buChar char="Ø"/>
            </a:pPr>
            <a:r>
              <a:rPr lang="en-IN" sz="2600" dirty="0" smtClean="0">
                <a:latin typeface="Verdana" pitchFamily="34" charset="0"/>
                <a:ea typeface="Verdana" pitchFamily="34" charset="0"/>
              </a:rPr>
              <a:t>Import Duty, Policy</a:t>
            </a:r>
          </a:p>
          <a:p>
            <a:pPr>
              <a:buFont typeface="Wingdings" pitchFamily="2" charset="2"/>
              <a:buChar char="Ø"/>
            </a:pPr>
            <a:r>
              <a:rPr lang="en-IN" sz="2600" dirty="0" smtClean="0">
                <a:latin typeface="Verdana" pitchFamily="34" charset="0"/>
                <a:ea typeface="Verdana" pitchFamily="34" charset="0"/>
              </a:rPr>
              <a:t>HS Classification </a:t>
            </a:r>
          </a:p>
          <a:p>
            <a:pPr>
              <a:buFont typeface="Wingdings" pitchFamily="2" charset="2"/>
              <a:buChar char="Ø"/>
            </a:pPr>
            <a:r>
              <a:rPr lang="en-IN" sz="2600" dirty="0" smtClean="0">
                <a:latin typeface="Verdana" pitchFamily="34" charset="0"/>
                <a:ea typeface="Verdana" pitchFamily="34" charset="0"/>
              </a:rPr>
              <a:t>Custom Duty types, calculation </a:t>
            </a:r>
          </a:p>
          <a:p>
            <a:pPr>
              <a:buFont typeface="Wingdings" pitchFamily="2" charset="2"/>
              <a:buChar char="Ø"/>
            </a:pPr>
            <a:r>
              <a:rPr lang="en-IN" sz="2600" dirty="0" smtClean="0">
                <a:latin typeface="Verdana" pitchFamily="34" charset="0"/>
                <a:ea typeface="Verdana" pitchFamily="34" charset="0"/>
              </a:rPr>
              <a:t>SPS </a:t>
            </a:r>
            <a:r>
              <a:rPr lang="en-IN" sz="2600" dirty="0" smtClean="0">
                <a:latin typeface="Verdana" pitchFamily="34" charset="0"/>
                <a:ea typeface="Verdana" pitchFamily="34" charset="0"/>
              </a:rPr>
              <a:t>and TBT </a:t>
            </a:r>
            <a:r>
              <a:rPr lang="en-IN" sz="2600" dirty="0" smtClean="0">
                <a:latin typeface="Verdana" pitchFamily="34" charset="0"/>
                <a:ea typeface="Verdana" pitchFamily="34" charset="0"/>
              </a:rPr>
              <a:t>provisions</a:t>
            </a:r>
          </a:p>
          <a:p>
            <a:pPr algn="just">
              <a:buFont typeface="Wingdings" pitchFamily="2" charset="2"/>
              <a:buChar char="Ø"/>
            </a:pPr>
            <a:r>
              <a:rPr lang="en-IN" sz="2600" dirty="0">
                <a:latin typeface="Verdana" pitchFamily="34" charset="0"/>
                <a:ea typeface="Verdana" pitchFamily="34" charset="0"/>
              </a:rPr>
              <a:t>Improved customs procedures</a:t>
            </a:r>
          </a:p>
          <a:p>
            <a:pPr algn="just">
              <a:buFont typeface="Wingdings" pitchFamily="2" charset="2"/>
              <a:buChar char="Ø"/>
            </a:pPr>
            <a:r>
              <a:rPr lang="en-IN" sz="2600" dirty="0">
                <a:latin typeface="Verdana" pitchFamily="34" charset="0"/>
                <a:ea typeface="Verdana" pitchFamily="34" charset="0"/>
              </a:rPr>
              <a:t>Use of correct HS code</a:t>
            </a:r>
          </a:p>
          <a:p>
            <a:pPr algn="just">
              <a:buFont typeface="Wingdings" pitchFamily="2" charset="2"/>
              <a:buChar char="Ø"/>
            </a:pPr>
            <a:r>
              <a:rPr lang="en-IN" sz="2600" dirty="0">
                <a:latin typeface="Verdana" pitchFamily="34" charset="0"/>
                <a:ea typeface="Verdana" pitchFamily="34" charset="0"/>
              </a:rPr>
              <a:t>Improved market access for commercial and professional services</a:t>
            </a:r>
          </a:p>
          <a:p>
            <a:pPr algn="just">
              <a:buFont typeface="Wingdings" pitchFamily="2" charset="2"/>
              <a:buChar char="Ø"/>
            </a:pPr>
            <a:r>
              <a:rPr lang="en-IN" sz="2600" dirty="0">
                <a:latin typeface="Verdana" pitchFamily="34" charset="0"/>
                <a:ea typeface="Verdana" pitchFamily="34" charset="0"/>
              </a:rPr>
              <a:t>Easier entry for Professionals </a:t>
            </a:r>
          </a:p>
          <a:p>
            <a:pPr algn="just">
              <a:buFont typeface="Wingdings" pitchFamily="2" charset="2"/>
              <a:buChar char="Ø"/>
            </a:pPr>
            <a:r>
              <a:rPr lang="en-IN" sz="2600" dirty="0">
                <a:latin typeface="Verdana" pitchFamily="34" charset="0"/>
                <a:ea typeface="Verdana" pitchFamily="34" charset="0"/>
              </a:rPr>
              <a:t>Better Investment Rules. </a:t>
            </a:r>
          </a:p>
          <a:p>
            <a:pPr>
              <a:buFont typeface="Wingdings" pitchFamily="2" charset="2"/>
              <a:buChar char="Ø"/>
            </a:pPr>
            <a:endParaRPr lang="en-IN" sz="2600" dirty="0">
              <a:latin typeface="Verdana" pitchFamily="34" charset="0"/>
              <a:ea typeface="Verdana" pitchFamily="34" charset="0"/>
            </a:endParaRPr>
          </a:p>
        </p:txBody>
      </p:sp>
    </p:spTree>
    <p:extLst>
      <p:ext uri="{BB962C8B-B14F-4D97-AF65-F5344CB8AC3E}">
        <p14:creationId xmlns:p14="http://schemas.microsoft.com/office/powerpoint/2010/main" val="4321778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7499350" cy="1143000"/>
          </a:xfrm>
        </p:spPr>
        <p:txBody>
          <a:bodyPr/>
          <a:lstStyle/>
          <a:p>
            <a:pPr algn="ctr"/>
            <a:r>
              <a:rPr lang="en-IN" b="1" dirty="0" smtClean="0"/>
              <a:t>FTA Coverage </a:t>
            </a:r>
            <a:endParaRPr lang="en-IN" b="1" dirty="0"/>
          </a:p>
        </p:txBody>
      </p:sp>
      <p:sp>
        <p:nvSpPr>
          <p:cNvPr id="3" name="Content Placeholder 2"/>
          <p:cNvSpPr>
            <a:spLocks noGrp="1"/>
          </p:cNvSpPr>
          <p:nvPr>
            <p:ph idx="1"/>
          </p:nvPr>
        </p:nvSpPr>
        <p:spPr>
          <a:xfrm>
            <a:off x="1219200" y="1143000"/>
            <a:ext cx="7715250" cy="5562600"/>
          </a:xfrm>
        </p:spPr>
        <p:txBody>
          <a:bodyPr/>
          <a:lstStyle/>
          <a:p>
            <a:pPr algn="just">
              <a:buFont typeface="Wingdings" pitchFamily="2" charset="2"/>
              <a:buChar char="Ø"/>
            </a:pPr>
            <a:r>
              <a:rPr lang="en-IN" sz="2600" dirty="0" smtClean="0"/>
              <a:t>Trade in </a:t>
            </a:r>
            <a:r>
              <a:rPr lang="en-IN" sz="2600" dirty="0"/>
              <a:t>Goods &amp; Trade Facilitation </a:t>
            </a:r>
          </a:p>
          <a:p>
            <a:pPr algn="just">
              <a:buFont typeface="Wingdings" pitchFamily="2" charset="2"/>
              <a:buChar char="Ø"/>
            </a:pPr>
            <a:r>
              <a:rPr lang="en-IN" sz="2600" dirty="0" smtClean="0"/>
              <a:t>Goods-Agriculture and Industrial products</a:t>
            </a:r>
          </a:p>
          <a:p>
            <a:pPr algn="just">
              <a:buFont typeface="Wingdings" pitchFamily="2" charset="2"/>
              <a:buChar char="Ø"/>
            </a:pPr>
            <a:r>
              <a:rPr lang="en-IN" sz="2600" dirty="0" smtClean="0"/>
              <a:t>Rules of Origin </a:t>
            </a:r>
          </a:p>
          <a:p>
            <a:pPr algn="just">
              <a:buFont typeface="Wingdings" pitchFamily="2" charset="2"/>
              <a:buChar char="Ø"/>
            </a:pPr>
            <a:r>
              <a:rPr lang="en-IN" sz="2600" dirty="0" smtClean="0"/>
              <a:t>Trade Remedies –Anti Dumping</a:t>
            </a:r>
          </a:p>
          <a:p>
            <a:pPr algn="just">
              <a:buFont typeface="Wingdings" pitchFamily="2" charset="2"/>
              <a:buChar char="Ø"/>
            </a:pPr>
            <a:r>
              <a:rPr lang="en-IN" sz="2600" dirty="0" smtClean="0"/>
              <a:t>Sanitary </a:t>
            </a:r>
            <a:r>
              <a:rPr lang="en-IN" sz="2600" dirty="0" smtClean="0"/>
              <a:t>&amp; </a:t>
            </a:r>
            <a:r>
              <a:rPr lang="en-IN" sz="2600" dirty="0" err="1" smtClean="0"/>
              <a:t>Phytosanitary</a:t>
            </a:r>
            <a:r>
              <a:rPr lang="en-IN" sz="2600" dirty="0" smtClean="0"/>
              <a:t> (SPS) and Technical Barriers to Trade (TBT)</a:t>
            </a:r>
          </a:p>
          <a:p>
            <a:pPr algn="just">
              <a:buFont typeface="Wingdings" pitchFamily="2" charset="2"/>
              <a:buChar char="Ø"/>
            </a:pPr>
            <a:r>
              <a:rPr lang="en-IN" sz="2600" dirty="0" smtClean="0"/>
              <a:t>More exports to FTA partner countries</a:t>
            </a:r>
          </a:p>
          <a:p>
            <a:pPr algn="just">
              <a:buFont typeface="Wingdings" pitchFamily="2" charset="2"/>
              <a:buChar char="Ø"/>
            </a:pPr>
            <a:r>
              <a:rPr lang="en-IN" sz="2600" dirty="0" smtClean="0"/>
              <a:t>Duty Free Imports of Inputs</a:t>
            </a:r>
          </a:p>
          <a:p>
            <a:pPr algn="just">
              <a:buFont typeface="Wingdings" pitchFamily="2" charset="2"/>
              <a:buChar char="Ø"/>
            </a:pPr>
            <a:r>
              <a:rPr lang="en-IN" sz="2600" dirty="0" smtClean="0"/>
              <a:t>More opportunities of investments in partner country </a:t>
            </a:r>
            <a:endParaRPr lang="en-IN" sz="2600" dirty="0"/>
          </a:p>
        </p:txBody>
      </p:sp>
    </p:spTree>
    <p:extLst>
      <p:ext uri="{BB962C8B-B14F-4D97-AF65-F5344CB8AC3E}">
        <p14:creationId xmlns:p14="http://schemas.microsoft.com/office/powerpoint/2010/main" val="7651672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543800" cy="924910"/>
          </a:xfrm>
        </p:spPr>
        <p:txBody>
          <a:bodyPr>
            <a:normAutofit/>
          </a:bodyPr>
          <a:lstStyle/>
          <a:p>
            <a:pPr algn="ctr"/>
            <a:r>
              <a:rPr lang="en-IN" sz="3800" b="1" dirty="0" smtClean="0"/>
              <a:t>Exports under FTA &amp; Benefits</a:t>
            </a:r>
            <a:endParaRPr lang="en-IN" sz="3800" b="1" dirty="0"/>
          </a:p>
        </p:txBody>
      </p:sp>
      <p:sp>
        <p:nvSpPr>
          <p:cNvPr id="3" name="Content Placeholder 2"/>
          <p:cNvSpPr>
            <a:spLocks noGrp="1"/>
          </p:cNvSpPr>
          <p:nvPr>
            <p:ph idx="1"/>
          </p:nvPr>
        </p:nvSpPr>
        <p:spPr>
          <a:xfrm>
            <a:off x="1066800" y="990600"/>
            <a:ext cx="8077200" cy="5867400"/>
          </a:xfrm>
        </p:spPr>
        <p:txBody>
          <a:bodyPr/>
          <a:lstStyle/>
          <a:p>
            <a:pPr algn="just"/>
            <a:r>
              <a:rPr lang="en-IN" sz="2800" dirty="0" smtClean="0"/>
              <a:t>Duty Reduction through FTA can create market access only if the partner country has non-zero MFN duty. When duty is already zero or very low for a particular item, FTA can not improve the market access. </a:t>
            </a:r>
          </a:p>
          <a:p>
            <a:pPr algn="just"/>
            <a:r>
              <a:rPr lang="en-IN" sz="2400" b="1" dirty="0" smtClean="0">
                <a:solidFill>
                  <a:srgbClr val="FF0000"/>
                </a:solidFill>
              </a:rPr>
              <a:t>Use the following steps to understand if a product meets eligibility criteria and exporting this product under FTA will save you some money. </a:t>
            </a:r>
          </a:p>
          <a:p>
            <a:pPr algn="just"/>
            <a:endParaRPr lang="en-IN" sz="2400" b="1" dirty="0">
              <a:solidFill>
                <a:srgbClr val="FF0000"/>
              </a:solidFill>
            </a:endParaRPr>
          </a:p>
        </p:txBody>
      </p:sp>
      <p:sp>
        <p:nvSpPr>
          <p:cNvPr id="4" name="Rectangle 3"/>
          <p:cNvSpPr/>
          <p:nvPr/>
        </p:nvSpPr>
        <p:spPr>
          <a:xfrm>
            <a:off x="1219200" y="4419600"/>
            <a:ext cx="2514600" cy="990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dirty="0" smtClean="0">
                <a:solidFill>
                  <a:srgbClr val="0000CC"/>
                </a:solidFill>
              </a:rPr>
              <a:t>Check if there is an FTA between your country and Destination country </a:t>
            </a:r>
            <a:endParaRPr lang="en-IN" dirty="0">
              <a:solidFill>
                <a:srgbClr val="0000CC"/>
              </a:solidFill>
            </a:endParaRPr>
          </a:p>
        </p:txBody>
      </p:sp>
      <p:sp>
        <p:nvSpPr>
          <p:cNvPr id="5" name="Rectangle 4"/>
          <p:cNvSpPr/>
          <p:nvPr/>
        </p:nvSpPr>
        <p:spPr>
          <a:xfrm>
            <a:off x="3962400" y="4491859"/>
            <a:ext cx="2514600" cy="990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b="1" dirty="0" smtClean="0">
                <a:solidFill>
                  <a:srgbClr val="0000CC"/>
                </a:solidFill>
              </a:rPr>
              <a:t>Get the HS code of your product in destination country </a:t>
            </a:r>
            <a:endParaRPr lang="en-IN" b="1" dirty="0">
              <a:solidFill>
                <a:srgbClr val="0000CC"/>
              </a:solidFill>
            </a:endParaRPr>
          </a:p>
        </p:txBody>
      </p:sp>
      <p:sp>
        <p:nvSpPr>
          <p:cNvPr id="6" name="Rectangle 5"/>
          <p:cNvSpPr/>
          <p:nvPr/>
        </p:nvSpPr>
        <p:spPr>
          <a:xfrm>
            <a:off x="6629400" y="4491859"/>
            <a:ext cx="2514600" cy="990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dirty="0" smtClean="0">
                <a:solidFill>
                  <a:srgbClr val="0000CC"/>
                </a:solidFill>
              </a:rPr>
              <a:t>Know MFN and FTA duty for your products in destination country </a:t>
            </a:r>
            <a:endParaRPr lang="en-IN" dirty="0">
              <a:solidFill>
                <a:srgbClr val="0000CC"/>
              </a:solidFill>
            </a:endParaRPr>
          </a:p>
        </p:txBody>
      </p:sp>
      <p:sp>
        <p:nvSpPr>
          <p:cNvPr id="7" name="Rectangle 6"/>
          <p:cNvSpPr/>
          <p:nvPr/>
        </p:nvSpPr>
        <p:spPr>
          <a:xfrm>
            <a:off x="1203434" y="5482459"/>
            <a:ext cx="2514600" cy="990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b="1" dirty="0" smtClean="0">
                <a:solidFill>
                  <a:srgbClr val="0000CC"/>
                </a:solidFill>
              </a:rPr>
              <a:t>Compare MFN rate and FTA rate for each of the FTAs	</a:t>
            </a:r>
            <a:endParaRPr lang="en-IN" b="1" dirty="0">
              <a:solidFill>
                <a:srgbClr val="0000CC"/>
              </a:solidFill>
            </a:endParaRPr>
          </a:p>
        </p:txBody>
      </p:sp>
      <p:sp>
        <p:nvSpPr>
          <p:cNvPr id="8" name="Rectangle 7"/>
          <p:cNvSpPr/>
          <p:nvPr/>
        </p:nvSpPr>
        <p:spPr>
          <a:xfrm>
            <a:off x="3962400" y="5482459"/>
            <a:ext cx="2514600" cy="990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b="1" dirty="0" smtClean="0">
                <a:solidFill>
                  <a:srgbClr val="0000CC"/>
                </a:solidFill>
              </a:rPr>
              <a:t>Check if the product satisfies Rules of Origin	</a:t>
            </a:r>
            <a:endParaRPr lang="en-IN" b="1" dirty="0">
              <a:solidFill>
                <a:srgbClr val="0000CC"/>
              </a:solidFill>
            </a:endParaRPr>
          </a:p>
        </p:txBody>
      </p:sp>
      <p:sp>
        <p:nvSpPr>
          <p:cNvPr id="9" name="Rectangle 8"/>
          <p:cNvSpPr/>
          <p:nvPr/>
        </p:nvSpPr>
        <p:spPr>
          <a:xfrm>
            <a:off x="6629400" y="5515304"/>
            <a:ext cx="2514600" cy="990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b="1" dirty="0" smtClean="0">
                <a:solidFill>
                  <a:srgbClr val="0000CC"/>
                </a:solidFill>
              </a:rPr>
              <a:t>Comply with documentary requirements </a:t>
            </a:r>
            <a:endParaRPr lang="en-IN" b="1" dirty="0">
              <a:solidFill>
                <a:srgbClr val="0000CC"/>
              </a:solidFill>
            </a:endParaRPr>
          </a:p>
        </p:txBody>
      </p:sp>
    </p:spTree>
    <p:extLst>
      <p:ext uri="{BB962C8B-B14F-4D97-AF65-F5344CB8AC3E}">
        <p14:creationId xmlns:p14="http://schemas.microsoft.com/office/powerpoint/2010/main" val="4219028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077200" cy="563562"/>
          </a:xfrm>
        </p:spPr>
        <p:txBody>
          <a:bodyPr>
            <a:noAutofit/>
          </a:bodyPr>
          <a:lstStyle/>
          <a:p>
            <a:pPr algn="ctr"/>
            <a:r>
              <a:rPr lang="en-GB" sz="2500" b="1" dirty="0" smtClean="0">
                <a:latin typeface="Verdana" pitchFamily="34" charset="0"/>
                <a:ea typeface="Verdana" pitchFamily="34" charset="0"/>
              </a:rPr>
              <a:t/>
            </a:r>
            <a:br>
              <a:rPr lang="en-GB" sz="2500" b="1" dirty="0" smtClean="0">
                <a:latin typeface="Verdana" pitchFamily="34" charset="0"/>
                <a:ea typeface="Verdana" pitchFamily="34" charset="0"/>
              </a:rPr>
            </a:br>
            <a:r>
              <a:rPr lang="en-GB" sz="2500" b="1" dirty="0" smtClean="0">
                <a:latin typeface="Verdana" pitchFamily="34" charset="0"/>
                <a:ea typeface="Verdana" pitchFamily="34" charset="0"/>
              </a:rPr>
              <a:t>Why </a:t>
            </a:r>
            <a:r>
              <a:rPr lang="en-GB" sz="2500" b="1" dirty="0">
                <a:latin typeface="Verdana" pitchFamily="34" charset="0"/>
                <a:ea typeface="Verdana" pitchFamily="34" charset="0"/>
              </a:rPr>
              <a:t>access Indian Trade Portal? </a:t>
            </a:r>
            <a:r>
              <a:rPr lang="en-GB" sz="2500" dirty="0">
                <a:latin typeface="Verdana" pitchFamily="34" charset="0"/>
                <a:ea typeface="Verdana" pitchFamily="34" charset="0"/>
              </a:rPr>
              <a:t/>
            </a:r>
            <a:br>
              <a:rPr lang="en-GB" sz="2500" dirty="0">
                <a:latin typeface="Verdana" pitchFamily="34" charset="0"/>
                <a:ea typeface="Verdana" pitchFamily="34" charset="0"/>
              </a:rPr>
            </a:br>
            <a:endParaRPr lang="en-GB" sz="2500" dirty="0"/>
          </a:p>
        </p:txBody>
      </p:sp>
      <p:sp>
        <p:nvSpPr>
          <p:cNvPr id="3" name="Content Placeholder 2"/>
          <p:cNvSpPr>
            <a:spLocks noGrp="1"/>
          </p:cNvSpPr>
          <p:nvPr>
            <p:ph idx="1"/>
          </p:nvPr>
        </p:nvSpPr>
        <p:spPr>
          <a:xfrm>
            <a:off x="914400" y="762000"/>
            <a:ext cx="8020050" cy="5943600"/>
          </a:xfrm>
        </p:spPr>
        <p:txBody>
          <a:bodyPr/>
          <a:lstStyle/>
          <a:p>
            <a:pPr algn="just"/>
            <a:r>
              <a:rPr lang="en-GB" sz="2400" dirty="0" smtClean="0">
                <a:latin typeface="Verdana" pitchFamily="34" charset="0"/>
                <a:ea typeface="Verdana" pitchFamily="34" charset="0"/>
              </a:rPr>
              <a:t>Price </a:t>
            </a:r>
            <a:r>
              <a:rPr lang="en-GB" sz="2400" dirty="0">
                <a:latin typeface="Verdana" pitchFamily="34" charset="0"/>
                <a:ea typeface="Verdana" pitchFamily="34" charset="0"/>
              </a:rPr>
              <a:t>is one of the important factors in exports and in many cases, </a:t>
            </a:r>
            <a:r>
              <a:rPr lang="en-GB" sz="2400" dirty="0" smtClean="0">
                <a:latin typeface="Verdana" pitchFamily="34" charset="0"/>
                <a:ea typeface="Verdana" pitchFamily="34" charset="0"/>
              </a:rPr>
              <a:t>The </a:t>
            </a:r>
            <a:r>
              <a:rPr lang="en-GB" sz="2400" dirty="0">
                <a:latin typeface="Verdana" pitchFamily="34" charset="0"/>
                <a:ea typeface="Verdana" pitchFamily="34" charset="0"/>
              </a:rPr>
              <a:t>traditional components of determining proper pricing are </a:t>
            </a:r>
            <a:r>
              <a:rPr lang="en-GB" sz="2400" b="1" dirty="0">
                <a:latin typeface="Verdana" pitchFamily="34" charset="0"/>
                <a:ea typeface="Verdana" pitchFamily="34" charset="0"/>
              </a:rPr>
              <a:t>costs, market demand, and competition.</a:t>
            </a:r>
            <a:r>
              <a:rPr lang="en-GB" sz="2400" dirty="0">
                <a:latin typeface="Verdana" pitchFamily="34" charset="0"/>
                <a:ea typeface="Verdana" pitchFamily="34" charset="0"/>
              </a:rPr>
              <a:t> Each of these must be compared while accessing the foreign </a:t>
            </a:r>
            <a:r>
              <a:rPr lang="en-GB" sz="2400" dirty="0" smtClean="0">
                <a:latin typeface="Verdana" pitchFamily="34" charset="0"/>
                <a:ea typeface="Verdana" pitchFamily="34" charset="0"/>
              </a:rPr>
              <a:t>market.</a:t>
            </a:r>
          </a:p>
          <a:p>
            <a:pPr marL="82550" indent="0" algn="just">
              <a:buNone/>
            </a:pPr>
            <a:endParaRPr lang="en-GB" sz="2400" dirty="0" smtClean="0">
              <a:latin typeface="Verdana" pitchFamily="34" charset="0"/>
              <a:ea typeface="Verdana" pitchFamily="34" charset="0"/>
            </a:endParaRPr>
          </a:p>
          <a:p>
            <a:pPr algn="just"/>
            <a:r>
              <a:rPr lang="en-GB" sz="2400" dirty="0">
                <a:latin typeface="Verdana" pitchFamily="34" charset="0"/>
                <a:ea typeface="Verdana" pitchFamily="34" charset="0"/>
              </a:rPr>
              <a:t>If exporters are aware of such preferential agreement between exporting and importing nations, </a:t>
            </a:r>
            <a:r>
              <a:rPr lang="en-GB" sz="2400" b="1" dirty="0">
                <a:latin typeface="Verdana" pitchFamily="34" charset="0"/>
                <a:ea typeface="Verdana" pitchFamily="34" charset="0"/>
              </a:rPr>
              <a:t>they can guide the buyers suitably so that increase in profit of buyer acts as an incentive for further augmenting exports from his country.</a:t>
            </a:r>
            <a:r>
              <a:rPr lang="en-GB" sz="2400" dirty="0">
                <a:latin typeface="Verdana" pitchFamily="34" charset="0"/>
                <a:ea typeface="Verdana" pitchFamily="34" charset="0"/>
              </a:rPr>
              <a:t> </a:t>
            </a:r>
            <a:endParaRPr lang="en-GB" sz="1400" dirty="0">
              <a:latin typeface="Verdana" pitchFamily="34" charset="0"/>
              <a:ea typeface="Verdana" pitchFamily="34" charset="0"/>
            </a:endParaRPr>
          </a:p>
        </p:txBody>
      </p:sp>
    </p:spTree>
    <p:extLst>
      <p:ext uri="{BB962C8B-B14F-4D97-AF65-F5344CB8AC3E}">
        <p14:creationId xmlns:p14="http://schemas.microsoft.com/office/powerpoint/2010/main" val="228832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867650" cy="411162"/>
          </a:xfrm>
        </p:spPr>
        <p:txBody>
          <a:bodyPr>
            <a:normAutofit fontScale="90000"/>
          </a:bodyPr>
          <a:lstStyle/>
          <a:p>
            <a:pPr algn="ctr"/>
            <a:r>
              <a:rPr lang="en-GB" dirty="0" smtClean="0"/>
              <a:t>Continued 2</a:t>
            </a:r>
            <a:endParaRPr lang="en-GB" dirty="0"/>
          </a:p>
        </p:txBody>
      </p:sp>
      <p:sp>
        <p:nvSpPr>
          <p:cNvPr id="3" name="Content Placeholder 2"/>
          <p:cNvSpPr>
            <a:spLocks noGrp="1"/>
          </p:cNvSpPr>
          <p:nvPr>
            <p:ph idx="1"/>
          </p:nvPr>
        </p:nvSpPr>
        <p:spPr>
          <a:xfrm>
            <a:off x="838200" y="685800"/>
            <a:ext cx="8096250" cy="5562600"/>
          </a:xfrm>
        </p:spPr>
        <p:txBody>
          <a:bodyPr/>
          <a:lstStyle/>
          <a:p>
            <a:pPr algn="just"/>
            <a:r>
              <a:rPr lang="en-GB" sz="2400" dirty="0" smtClean="0">
                <a:latin typeface="Verdana" pitchFamily="34" charset="0"/>
                <a:ea typeface="Verdana" pitchFamily="34" charset="0"/>
              </a:rPr>
              <a:t>Indian </a:t>
            </a:r>
            <a:r>
              <a:rPr lang="en-GB" sz="2400" dirty="0">
                <a:latin typeface="Verdana" pitchFamily="34" charset="0"/>
                <a:ea typeface="Verdana" pitchFamily="34" charset="0"/>
              </a:rPr>
              <a:t>Trade Portal provides such vital information helping the exporters to decide the tariff preference he enjoys other competitors. Similarly, he can look for most competitive source of imports for cheaper imports of raw materials and intermediate for competitive manufacturing and exports. </a:t>
            </a:r>
            <a:endParaRPr lang="en-GB" sz="2400" dirty="0" smtClean="0">
              <a:latin typeface="Verdana" pitchFamily="34" charset="0"/>
              <a:ea typeface="Verdana" pitchFamily="34" charset="0"/>
            </a:endParaRPr>
          </a:p>
          <a:p>
            <a:pPr algn="just"/>
            <a:endParaRPr lang="en-GB" sz="2400" dirty="0">
              <a:latin typeface="Verdana" pitchFamily="34" charset="0"/>
              <a:ea typeface="Verdana" pitchFamily="34" charset="0"/>
            </a:endParaRPr>
          </a:p>
          <a:p>
            <a:pPr algn="just"/>
            <a:r>
              <a:rPr lang="en-GB" sz="2400" b="1" dirty="0" smtClean="0">
                <a:latin typeface="Verdana" pitchFamily="34" charset="0"/>
                <a:ea typeface="Verdana" pitchFamily="34" charset="0"/>
              </a:rPr>
              <a:t>The exports benefits available for any product such as Duty Drawback, MEIS have also been provided at the portal so that Indian exporters can factor them to reduce his price to become further competitive in exports . </a:t>
            </a:r>
          </a:p>
          <a:p>
            <a:endParaRPr lang="en-GB" dirty="0"/>
          </a:p>
        </p:txBody>
      </p:sp>
    </p:spTree>
    <p:extLst>
      <p:ext uri="{BB962C8B-B14F-4D97-AF65-F5344CB8AC3E}">
        <p14:creationId xmlns:p14="http://schemas.microsoft.com/office/powerpoint/2010/main" val="26141200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1789</TotalTime>
  <Words>1143</Words>
  <Application>Microsoft Office PowerPoint</Application>
  <PresentationFormat>On-screen Show (4:3)</PresentationFormat>
  <Paragraphs>153</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Solstice</vt:lpstr>
      <vt:lpstr>One Stop  Portal for Exporters</vt:lpstr>
      <vt:lpstr>Use FTA’s &amp; expand your Business</vt:lpstr>
      <vt:lpstr>India’s FTA Partner Countries</vt:lpstr>
      <vt:lpstr>Calculating Benefits / Cases</vt:lpstr>
      <vt:lpstr>FTA Essentials  </vt:lpstr>
      <vt:lpstr>FTA Coverage </vt:lpstr>
      <vt:lpstr>Exports under FTA &amp; Benefits</vt:lpstr>
      <vt:lpstr> Why access Indian Trade Portal?  </vt:lpstr>
      <vt:lpstr>Continued 2</vt:lpstr>
      <vt:lpstr>Features of the Indian Trade Portal </vt:lpstr>
      <vt:lpstr>Rules of Origin </vt:lpstr>
      <vt:lpstr>Indian Trade Portal - Contents</vt:lpstr>
      <vt:lpstr>For Indian Exporters</vt:lpstr>
      <vt:lpstr>For Foreign Buyers</vt:lpstr>
      <vt:lpstr>Resources</vt:lpstr>
      <vt:lpstr>  Accessing the Portal- 4 Easy steps For Exporters &amp; Importers </vt:lpstr>
      <vt:lpstr>Tariffs and Preferential Tariffs</vt:lpstr>
      <vt:lpstr>PowerPoint Presentation</vt:lpstr>
      <vt:lpstr>PowerPoint Presentation</vt:lpstr>
      <vt:lpstr>PowerPoint Presentation</vt:lpstr>
      <vt:lpstr>PowerPoint Presentation</vt:lpstr>
      <vt:lpstr>PowerPoint Presentation</vt:lpstr>
      <vt:lpstr>   Thank You Email:  aloksrivastava@fieo.org Ph: 0512-2534824</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auditor</dc:creator>
  <cp:lastModifiedBy>FIEO</cp:lastModifiedBy>
  <cp:revision>177</cp:revision>
  <dcterms:created xsi:type="dcterms:W3CDTF">2006-08-16T00:00:00Z</dcterms:created>
  <dcterms:modified xsi:type="dcterms:W3CDTF">2021-02-08T07:29:27Z</dcterms:modified>
</cp:coreProperties>
</file>